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6"/>
  </p:notesMasterIdLst>
  <p:sldIdLst>
    <p:sldId id="257" r:id="rId3"/>
    <p:sldId id="258" r:id="rId4"/>
    <p:sldId id="262" r:id="rId5"/>
    <p:sldId id="261" r:id="rId6"/>
    <p:sldId id="263" r:id="rId7"/>
    <p:sldId id="264" r:id="rId8"/>
    <p:sldId id="265" r:id="rId9"/>
    <p:sldId id="266" r:id="rId10"/>
    <p:sldId id="268" r:id="rId11"/>
    <p:sldId id="273" r:id="rId12"/>
    <p:sldId id="271" r:id="rId13"/>
    <p:sldId id="269" r:id="rId14"/>
    <p:sldId id="272" r:id="rId1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3257E-067D-473A-BC0B-3E987FBCDFBA}" type="datetimeFigureOut">
              <a:rPr lang="sv-SE" smtClean="0"/>
              <a:t>2015-06-02</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9B162-BCCF-4A1C-8081-107452ADDA13}" type="slidenum">
              <a:rPr lang="sv-SE" smtClean="0"/>
              <a:t>‹#›</a:t>
            </a:fld>
            <a:endParaRPr lang="sv-SE"/>
          </a:p>
        </p:txBody>
      </p:sp>
    </p:spTree>
    <p:extLst>
      <p:ext uri="{BB962C8B-B14F-4D97-AF65-F5344CB8AC3E}">
        <p14:creationId xmlns:p14="http://schemas.microsoft.com/office/powerpoint/2010/main" val="175941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p:spPr>
        <p:txBody>
          <a:bodyPr/>
          <a:lstStyle/>
          <a:p>
            <a:endParaRPr lang="sv-SE" altLang="sv-SE" smtClean="0"/>
          </a:p>
        </p:txBody>
      </p:sp>
      <p:sp>
        <p:nvSpPr>
          <p:cNvPr id="51204" name="Platshållare för bildnummer 3"/>
          <p:cNvSpPr>
            <a:spLocks noGrp="1"/>
          </p:cNvSpPr>
          <p:nvPr>
            <p:ph type="sldNum" sz="quarter" idx="5"/>
          </p:nvPr>
        </p:nvSpPr>
        <p:spPr>
          <a:noFill/>
        </p:spPr>
        <p:txBody>
          <a:bodyPr/>
          <a:lstStyle>
            <a:lvl1pPr defTabSz="614363" eaLnBrk="0" hangingPunct="0">
              <a:spcBef>
                <a:spcPct val="30000"/>
              </a:spcBef>
              <a:defRPr sz="1200">
                <a:solidFill>
                  <a:schemeClr val="tx1"/>
                </a:solidFill>
                <a:latin typeface="Times New Roman" pitchFamily="18" charset="0"/>
              </a:defRPr>
            </a:lvl1pPr>
            <a:lvl2pPr marL="742950" indent="-285750" defTabSz="614363" eaLnBrk="0" hangingPunct="0">
              <a:spcBef>
                <a:spcPct val="30000"/>
              </a:spcBef>
              <a:defRPr sz="1200">
                <a:solidFill>
                  <a:schemeClr val="tx1"/>
                </a:solidFill>
                <a:latin typeface="Times New Roman" pitchFamily="18" charset="0"/>
              </a:defRPr>
            </a:lvl2pPr>
            <a:lvl3pPr marL="1143000" indent="-228600" defTabSz="614363" eaLnBrk="0" hangingPunct="0">
              <a:spcBef>
                <a:spcPct val="30000"/>
              </a:spcBef>
              <a:defRPr sz="1200">
                <a:solidFill>
                  <a:schemeClr val="tx1"/>
                </a:solidFill>
                <a:latin typeface="Times New Roman" pitchFamily="18" charset="0"/>
              </a:defRPr>
            </a:lvl3pPr>
            <a:lvl4pPr marL="1600200" indent="-228600" defTabSz="614363" eaLnBrk="0" hangingPunct="0">
              <a:spcBef>
                <a:spcPct val="30000"/>
              </a:spcBef>
              <a:defRPr sz="1200">
                <a:solidFill>
                  <a:schemeClr val="tx1"/>
                </a:solidFill>
                <a:latin typeface="Times New Roman" pitchFamily="18" charset="0"/>
              </a:defRPr>
            </a:lvl4pPr>
            <a:lvl5pPr marL="2057400" indent="-228600" defTabSz="614363" eaLnBrk="0" hangingPunct="0">
              <a:spcBef>
                <a:spcPct val="30000"/>
              </a:spcBef>
              <a:defRPr sz="1200">
                <a:solidFill>
                  <a:schemeClr val="tx1"/>
                </a:solidFill>
                <a:latin typeface="Times New Roman" pitchFamily="18" charset="0"/>
              </a:defRPr>
            </a:lvl5pPr>
            <a:lvl6pPr marL="2514600" indent="-228600" defTabSz="614363" eaLnBrk="0" fontAlgn="base" hangingPunct="0">
              <a:spcBef>
                <a:spcPct val="30000"/>
              </a:spcBef>
              <a:spcAft>
                <a:spcPct val="0"/>
              </a:spcAft>
              <a:defRPr sz="1200">
                <a:solidFill>
                  <a:schemeClr val="tx1"/>
                </a:solidFill>
                <a:latin typeface="Times New Roman" pitchFamily="18" charset="0"/>
              </a:defRPr>
            </a:lvl6pPr>
            <a:lvl7pPr marL="2971800" indent="-228600" defTabSz="614363" eaLnBrk="0" fontAlgn="base" hangingPunct="0">
              <a:spcBef>
                <a:spcPct val="30000"/>
              </a:spcBef>
              <a:spcAft>
                <a:spcPct val="0"/>
              </a:spcAft>
              <a:defRPr sz="1200">
                <a:solidFill>
                  <a:schemeClr val="tx1"/>
                </a:solidFill>
                <a:latin typeface="Times New Roman" pitchFamily="18" charset="0"/>
              </a:defRPr>
            </a:lvl7pPr>
            <a:lvl8pPr marL="3429000" indent="-228600" defTabSz="614363" eaLnBrk="0" fontAlgn="base" hangingPunct="0">
              <a:spcBef>
                <a:spcPct val="30000"/>
              </a:spcBef>
              <a:spcAft>
                <a:spcPct val="0"/>
              </a:spcAft>
              <a:defRPr sz="1200">
                <a:solidFill>
                  <a:schemeClr val="tx1"/>
                </a:solidFill>
                <a:latin typeface="Times New Roman" pitchFamily="18" charset="0"/>
              </a:defRPr>
            </a:lvl8pPr>
            <a:lvl9pPr marL="3886200" indent="-228600" defTabSz="6143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D0004F1-B026-4CAF-A856-7E08F78F76B9}" type="slidenum">
              <a:rPr lang="sv-SE" altLang="sv-SE" sz="800" smtClean="0"/>
              <a:pPr eaLnBrk="1" hangingPunct="1">
                <a:spcBef>
                  <a:spcPct val="0"/>
                </a:spcBef>
              </a:pPr>
              <a:t>2</a:t>
            </a:fld>
            <a:endParaRPr lang="sv-SE" altLang="sv-SE" sz="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33FBED5-8181-498E-AEB9-F0579B651F5F}" type="datetimeFigureOut">
              <a:rPr lang="sv-SE" smtClean="0"/>
              <a:t>2015-06-02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F2251C7-CDC9-4282-AA70-BACE8304C069}" type="slidenum">
              <a:rPr lang="sv-SE" smtClean="0"/>
              <a:t>‹#›</a:t>
            </a:fld>
            <a:endParaRPr lang="sv-SE"/>
          </a:p>
        </p:txBody>
      </p:sp>
    </p:spTree>
    <p:extLst>
      <p:ext uri="{BB962C8B-B14F-4D97-AF65-F5344CB8AC3E}">
        <p14:creationId xmlns:p14="http://schemas.microsoft.com/office/powerpoint/2010/main" val="43073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33FBED5-8181-498E-AEB9-F0579B651F5F}" type="datetimeFigureOut">
              <a:rPr lang="sv-SE" smtClean="0"/>
              <a:t>2015-06-02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F2251C7-CDC9-4282-AA70-BACE8304C069}" type="slidenum">
              <a:rPr lang="sv-SE" smtClean="0"/>
              <a:t>‹#›</a:t>
            </a:fld>
            <a:endParaRPr lang="sv-SE"/>
          </a:p>
        </p:txBody>
      </p:sp>
    </p:spTree>
    <p:extLst>
      <p:ext uri="{BB962C8B-B14F-4D97-AF65-F5344CB8AC3E}">
        <p14:creationId xmlns:p14="http://schemas.microsoft.com/office/powerpoint/2010/main" val="394963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33FBED5-8181-498E-AEB9-F0579B651F5F}" type="datetimeFigureOut">
              <a:rPr lang="sv-SE" smtClean="0"/>
              <a:t>2015-06-02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F2251C7-CDC9-4282-AA70-BACE8304C069}" type="slidenum">
              <a:rPr lang="sv-SE" smtClean="0"/>
              <a:t>‹#›</a:t>
            </a:fld>
            <a:endParaRPr lang="sv-SE"/>
          </a:p>
        </p:txBody>
      </p:sp>
    </p:spTree>
    <p:extLst>
      <p:ext uri="{BB962C8B-B14F-4D97-AF65-F5344CB8AC3E}">
        <p14:creationId xmlns:p14="http://schemas.microsoft.com/office/powerpoint/2010/main" val="1072141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77095"/>
            <a:ext cx="9179496" cy="508289"/>
          </a:xfrm>
          <a:prstGeom prst="rect">
            <a:avLst/>
          </a:prstGeom>
        </p:spPr>
      </p:pic>
      <p:pic>
        <p:nvPicPr>
          <p:cNvPr id="9" name="Bildobjekt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1680" y="3140968"/>
            <a:ext cx="2707578" cy="1414150"/>
          </a:xfrm>
          <a:prstGeom prst="rect">
            <a:avLst/>
          </a:prstGeom>
        </p:spPr>
      </p:pic>
      <p:pic>
        <p:nvPicPr>
          <p:cNvPr id="10" name="Bildobjekt 9"/>
          <p:cNvPicPr>
            <a:picLocks noChangeAspect="1"/>
          </p:cNvPicPr>
          <p:nvPr userDrawn="1"/>
        </p:nvPicPr>
        <p:blipFill rotWithShape="1">
          <a:blip r:embed="rId4" cstate="print">
            <a:extLst>
              <a:ext uri="{28A0092B-C50C-407E-A947-70E740481C1C}">
                <a14:useLocalDpi xmlns:a14="http://schemas.microsoft.com/office/drawing/2010/main" val="0"/>
              </a:ext>
            </a:extLst>
          </a:blip>
          <a:srcRect b="50000"/>
          <a:stretch/>
        </p:blipFill>
        <p:spPr>
          <a:xfrm>
            <a:off x="1113792" y="4725144"/>
            <a:ext cx="4682344" cy="346342"/>
          </a:xfrm>
          <a:prstGeom prst="rect">
            <a:avLst/>
          </a:prstGeom>
        </p:spPr>
      </p:pic>
      <p:pic>
        <p:nvPicPr>
          <p:cNvPr id="8" name="Bildobjekt 7"/>
          <p:cNvPicPr>
            <a:picLocks noChangeAspect="1"/>
          </p:cNvPicPr>
          <p:nvPr userDrawn="1"/>
        </p:nvPicPr>
        <p:blipFill rotWithShape="1">
          <a:blip r:embed="rId5" cstate="print">
            <a:extLst>
              <a:ext uri="{28A0092B-C50C-407E-A947-70E740481C1C}">
                <a14:useLocalDpi xmlns:a14="http://schemas.microsoft.com/office/drawing/2010/main" val="0"/>
              </a:ext>
            </a:extLst>
          </a:blip>
          <a:srcRect b="1379"/>
          <a:stretch/>
        </p:blipFill>
        <p:spPr>
          <a:xfrm>
            <a:off x="4544115" y="1896583"/>
            <a:ext cx="4645152" cy="4827569"/>
          </a:xfrm>
          <a:prstGeom prst="rect">
            <a:avLst/>
          </a:prstGeom>
        </p:spPr>
      </p:pic>
      <p:pic>
        <p:nvPicPr>
          <p:cNvPr id="11" name="Bildobjekt 10"/>
          <p:cNvPicPr>
            <a:picLocks noChangeAspect="1"/>
          </p:cNvPicPr>
          <p:nvPr userDrawn="1"/>
        </p:nvPicPr>
        <p:blipFill rotWithShape="1">
          <a:blip r:embed="rId6" cstate="print">
            <a:extLst>
              <a:ext uri="{28A0092B-C50C-407E-A947-70E740481C1C}">
                <a14:useLocalDpi xmlns:a14="http://schemas.microsoft.com/office/drawing/2010/main" val="0"/>
              </a:ext>
            </a:extLst>
          </a:blip>
          <a:srcRect t="50000"/>
          <a:stretch/>
        </p:blipFill>
        <p:spPr>
          <a:xfrm>
            <a:off x="539552" y="5085184"/>
            <a:ext cx="4672326" cy="345600"/>
          </a:xfrm>
          <a:prstGeom prst="rect">
            <a:avLst/>
          </a:prstGeom>
        </p:spPr>
      </p:pic>
    </p:spTree>
    <p:extLst>
      <p:ext uri="{BB962C8B-B14F-4D97-AF65-F5344CB8AC3E}">
        <p14:creationId xmlns:p14="http://schemas.microsoft.com/office/powerpoint/2010/main" val="4039019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77094"/>
            <a:ext cx="9144000" cy="508290"/>
          </a:xfrm>
          <a:prstGeom prst="rect">
            <a:avLst/>
          </a:prstGeom>
        </p:spPr>
      </p:pic>
    </p:spTree>
    <p:extLst>
      <p:ext uri="{BB962C8B-B14F-4D97-AF65-F5344CB8AC3E}">
        <p14:creationId xmlns:p14="http://schemas.microsoft.com/office/powerpoint/2010/main" val="31854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81328"/>
            <a:ext cx="9179496" cy="508289"/>
          </a:xfrm>
          <a:prstGeom prst="rect">
            <a:avLst/>
          </a:prstGeom>
        </p:spPr>
      </p:pic>
    </p:spTree>
    <p:extLst>
      <p:ext uri="{BB962C8B-B14F-4D97-AF65-F5344CB8AC3E}">
        <p14:creationId xmlns:p14="http://schemas.microsoft.com/office/powerpoint/2010/main" val="1976453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Endast rubrik">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81328"/>
            <a:ext cx="9179496" cy="508289"/>
          </a:xfrm>
          <a:prstGeom prst="rect">
            <a:avLst/>
          </a:prstGeom>
        </p:spPr>
      </p:pic>
    </p:spTree>
    <p:extLst>
      <p:ext uri="{BB962C8B-B14F-4D97-AF65-F5344CB8AC3E}">
        <p14:creationId xmlns:p14="http://schemas.microsoft.com/office/powerpoint/2010/main" val="1206027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Endast rubrik">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81328"/>
            <a:ext cx="9179496" cy="508289"/>
          </a:xfrm>
          <a:prstGeom prst="rect">
            <a:avLst/>
          </a:prstGeom>
        </p:spPr>
      </p:pic>
    </p:spTree>
    <p:extLst>
      <p:ext uri="{BB962C8B-B14F-4D97-AF65-F5344CB8AC3E}">
        <p14:creationId xmlns:p14="http://schemas.microsoft.com/office/powerpoint/2010/main" val="442306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77095"/>
            <a:ext cx="9179496" cy="508289"/>
          </a:xfrm>
          <a:prstGeom prst="rect">
            <a:avLst/>
          </a:prstGeom>
        </p:spPr>
      </p:pic>
      <p:pic>
        <p:nvPicPr>
          <p:cNvPr id="9" name="Bildobjekt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1680" y="3140968"/>
            <a:ext cx="2707578" cy="1414150"/>
          </a:xfrm>
          <a:prstGeom prst="rect">
            <a:avLst/>
          </a:prstGeom>
        </p:spPr>
      </p:pic>
      <p:pic>
        <p:nvPicPr>
          <p:cNvPr id="10" name="Bildobjekt 9"/>
          <p:cNvPicPr>
            <a:picLocks noChangeAspect="1"/>
          </p:cNvPicPr>
          <p:nvPr userDrawn="1"/>
        </p:nvPicPr>
        <p:blipFill rotWithShape="1">
          <a:blip r:embed="rId4" cstate="print">
            <a:extLst>
              <a:ext uri="{28A0092B-C50C-407E-A947-70E740481C1C}">
                <a14:useLocalDpi xmlns:a14="http://schemas.microsoft.com/office/drawing/2010/main" val="0"/>
              </a:ext>
            </a:extLst>
          </a:blip>
          <a:srcRect b="50000"/>
          <a:stretch/>
        </p:blipFill>
        <p:spPr>
          <a:xfrm>
            <a:off x="1113792" y="4725144"/>
            <a:ext cx="4682344" cy="346342"/>
          </a:xfrm>
          <a:prstGeom prst="rect">
            <a:avLst/>
          </a:prstGeom>
        </p:spPr>
      </p:pic>
      <p:pic>
        <p:nvPicPr>
          <p:cNvPr id="8" name="Bildobjekt 7"/>
          <p:cNvPicPr>
            <a:picLocks noChangeAspect="1"/>
          </p:cNvPicPr>
          <p:nvPr userDrawn="1"/>
        </p:nvPicPr>
        <p:blipFill rotWithShape="1">
          <a:blip r:embed="rId5" cstate="print">
            <a:extLst>
              <a:ext uri="{28A0092B-C50C-407E-A947-70E740481C1C}">
                <a14:useLocalDpi xmlns:a14="http://schemas.microsoft.com/office/drawing/2010/main" val="0"/>
              </a:ext>
            </a:extLst>
          </a:blip>
          <a:srcRect b="1379"/>
          <a:stretch/>
        </p:blipFill>
        <p:spPr>
          <a:xfrm>
            <a:off x="4544115" y="1896583"/>
            <a:ext cx="4645152" cy="4827569"/>
          </a:xfrm>
          <a:prstGeom prst="rect">
            <a:avLst/>
          </a:prstGeom>
        </p:spPr>
      </p:pic>
      <p:pic>
        <p:nvPicPr>
          <p:cNvPr id="11" name="Bildobjekt 10"/>
          <p:cNvPicPr>
            <a:picLocks noChangeAspect="1"/>
          </p:cNvPicPr>
          <p:nvPr userDrawn="1"/>
        </p:nvPicPr>
        <p:blipFill rotWithShape="1">
          <a:blip r:embed="rId6" cstate="print">
            <a:extLst>
              <a:ext uri="{28A0092B-C50C-407E-A947-70E740481C1C}">
                <a14:useLocalDpi xmlns:a14="http://schemas.microsoft.com/office/drawing/2010/main" val="0"/>
              </a:ext>
            </a:extLst>
          </a:blip>
          <a:srcRect t="50000"/>
          <a:stretch/>
        </p:blipFill>
        <p:spPr>
          <a:xfrm>
            <a:off x="539552" y="5085184"/>
            <a:ext cx="4672326" cy="345600"/>
          </a:xfrm>
          <a:prstGeom prst="rect">
            <a:avLst/>
          </a:prstGeom>
        </p:spPr>
      </p:pic>
    </p:spTree>
    <p:extLst>
      <p:ext uri="{BB962C8B-B14F-4D97-AF65-F5344CB8AC3E}">
        <p14:creationId xmlns:p14="http://schemas.microsoft.com/office/powerpoint/2010/main" val="2666733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77094"/>
            <a:ext cx="9144000" cy="508290"/>
          </a:xfrm>
          <a:prstGeom prst="rect">
            <a:avLst/>
          </a:prstGeom>
        </p:spPr>
      </p:pic>
    </p:spTree>
    <p:extLst>
      <p:ext uri="{BB962C8B-B14F-4D97-AF65-F5344CB8AC3E}">
        <p14:creationId xmlns:p14="http://schemas.microsoft.com/office/powerpoint/2010/main" val="173698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77094"/>
            <a:ext cx="9144000" cy="508290"/>
          </a:xfrm>
          <a:prstGeom prst="rect">
            <a:avLst/>
          </a:prstGeom>
        </p:spPr>
      </p:pic>
    </p:spTree>
    <p:extLst>
      <p:ext uri="{BB962C8B-B14F-4D97-AF65-F5344CB8AC3E}">
        <p14:creationId xmlns:p14="http://schemas.microsoft.com/office/powerpoint/2010/main" val="368570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33FBED5-8181-498E-AEB9-F0579B651F5F}" type="datetimeFigureOut">
              <a:rPr lang="sv-SE" smtClean="0"/>
              <a:t>2015-06-02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F2251C7-CDC9-4282-AA70-BACE8304C069}" type="slidenum">
              <a:rPr lang="sv-SE" smtClean="0"/>
              <a:t>‹#›</a:t>
            </a:fld>
            <a:endParaRPr lang="sv-SE"/>
          </a:p>
        </p:txBody>
      </p:sp>
    </p:spTree>
    <p:extLst>
      <p:ext uri="{BB962C8B-B14F-4D97-AF65-F5344CB8AC3E}">
        <p14:creationId xmlns:p14="http://schemas.microsoft.com/office/powerpoint/2010/main" val="3753580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44" y="6349711"/>
            <a:ext cx="9160743" cy="508289"/>
          </a:xfrm>
          <a:prstGeom prst="rect">
            <a:avLst/>
          </a:prstGeom>
        </p:spPr>
      </p:pic>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8024" y="3501008"/>
            <a:ext cx="4316350" cy="3262236"/>
          </a:xfrm>
          <a:prstGeom prst="rect">
            <a:avLst/>
          </a:prstGeom>
        </p:spPr>
      </p:pic>
      <p:pic>
        <p:nvPicPr>
          <p:cNvPr id="6" name="Bildobjekt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3688" y="4607624"/>
            <a:ext cx="2835672" cy="1481052"/>
          </a:xfrm>
          <a:prstGeom prst="rect">
            <a:avLst/>
          </a:prstGeom>
        </p:spPr>
      </p:pic>
      <p:sp>
        <p:nvSpPr>
          <p:cNvPr id="7" name="textruta 6"/>
          <p:cNvSpPr txBox="1"/>
          <p:nvPr userDrawn="1"/>
        </p:nvSpPr>
        <p:spPr>
          <a:xfrm>
            <a:off x="2097733" y="2793702"/>
            <a:ext cx="2167581" cy="923330"/>
          </a:xfrm>
          <a:prstGeom prst="rect">
            <a:avLst/>
          </a:prstGeom>
          <a:noFill/>
        </p:spPr>
        <p:txBody>
          <a:bodyPr wrap="none" rtlCol="0">
            <a:spAutoFit/>
          </a:bodyPr>
          <a:lstStyle/>
          <a:p>
            <a:r>
              <a:rPr lang="sv-SE" sz="5400" dirty="0">
                <a:solidFill>
                  <a:prstClr val="white">
                    <a:lumMod val="65000"/>
                  </a:prstClr>
                </a:solidFill>
              </a:rPr>
              <a:t>TACK!</a:t>
            </a:r>
          </a:p>
        </p:txBody>
      </p:sp>
    </p:spTree>
    <p:extLst>
      <p:ext uri="{BB962C8B-B14F-4D97-AF65-F5344CB8AC3E}">
        <p14:creationId xmlns:p14="http://schemas.microsoft.com/office/powerpoint/2010/main" val="1449992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676400" y="550863"/>
            <a:ext cx="6781800" cy="9906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1676400" y="1828800"/>
            <a:ext cx="6781800" cy="4267200"/>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3"/>
          <p:cNvSpPr>
            <a:spLocks noGrp="1"/>
          </p:cNvSpPr>
          <p:nvPr>
            <p:ph type="ftr" sz="quarter" idx="10"/>
          </p:nvPr>
        </p:nvSpPr>
        <p:spPr>
          <a:xfrm>
            <a:off x="3124200" y="6553200"/>
            <a:ext cx="2895600" cy="304800"/>
          </a:xfrm>
          <a:prstGeom prst="rect">
            <a:avLst/>
          </a:prstGeom>
        </p:spPr>
        <p:txBody>
          <a:bodyPr/>
          <a:lstStyle>
            <a:lvl1pPr>
              <a:defRPr/>
            </a:lvl1pPr>
          </a:lstStyle>
          <a:p>
            <a:endParaRPr lang="sv-SE" altLang="sv-SE">
              <a:solidFill>
                <a:prstClr val="black"/>
              </a:solidFill>
            </a:endParaRPr>
          </a:p>
        </p:txBody>
      </p:sp>
      <p:sp>
        <p:nvSpPr>
          <p:cNvPr id="5" name="Platshållare för bildnummer 4"/>
          <p:cNvSpPr>
            <a:spLocks noGrp="1"/>
          </p:cNvSpPr>
          <p:nvPr>
            <p:ph type="sldNum" sz="quarter" idx="11"/>
          </p:nvPr>
        </p:nvSpPr>
        <p:spPr>
          <a:xfrm>
            <a:off x="6858000" y="6553200"/>
            <a:ext cx="1905000" cy="304800"/>
          </a:xfrm>
          <a:prstGeom prst="rect">
            <a:avLst/>
          </a:prstGeom>
        </p:spPr>
        <p:txBody>
          <a:bodyPr/>
          <a:lstStyle>
            <a:lvl1pPr>
              <a:defRPr/>
            </a:lvl1pPr>
          </a:lstStyle>
          <a:p>
            <a:fld id="{1A0F7BAA-A431-44D3-B32F-6CA9ADB62411}" type="slidenum">
              <a:rPr lang="sv-SE" altLang="sv-SE">
                <a:solidFill>
                  <a:prstClr val="black"/>
                </a:solidFill>
              </a:rPr>
              <a:pPr/>
              <a:t>‹#›</a:t>
            </a:fld>
            <a:endParaRPr lang="sv-SE" altLang="sv-SE">
              <a:solidFill>
                <a:prstClr val="black"/>
              </a:solidFill>
            </a:endParaRPr>
          </a:p>
        </p:txBody>
      </p:sp>
      <p:sp>
        <p:nvSpPr>
          <p:cNvPr id="6" name="Platshållare för datum 5"/>
          <p:cNvSpPr>
            <a:spLocks noGrp="1"/>
          </p:cNvSpPr>
          <p:nvPr>
            <p:ph type="dt" sz="half" idx="12"/>
          </p:nvPr>
        </p:nvSpPr>
        <p:spPr>
          <a:xfrm>
            <a:off x="457200" y="6553200"/>
            <a:ext cx="1905000" cy="304800"/>
          </a:xfrm>
          <a:prstGeom prst="rect">
            <a:avLst/>
          </a:prstGeom>
        </p:spPr>
        <p:txBody>
          <a:bodyPr/>
          <a:lstStyle>
            <a:lvl1pPr>
              <a:defRPr/>
            </a:lvl1pPr>
          </a:lstStyle>
          <a:p>
            <a:fld id="{19BF78FC-C02B-413F-9B47-BA01BE1E6152}" type="datetime1">
              <a:rPr lang="sv-SE" altLang="sv-SE">
                <a:solidFill>
                  <a:prstClr val="black"/>
                </a:solidFill>
              </a:rPr>
              <a:pPr/>
              <a:t>2015-06-02</a:t>
            </a:fld>
            <a:endParaRPr lang="sv-SE" altLang="sv-SE">
              <a:solidFill>
                <a:prstClr val="black"/>
              </a:solidFill>
            </a:endParaRPr>
          </a:p>
        </p:txBody>
      </p:sp>
    </p:spTree>
    <p:extLst>
      <p:ext uri="{BB962C8B-B14F-4D97-AF65-F5344CB8AC3E}">
        <p14:creationId xmlns:p14="http://schemas.microsoft.com/office/powerpoint/2010/main" val="2224341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Rubrikbild">
    <p:spTree>
      <p:nvGrpSpPr>
        <p:cNvPr id="1" name=""/>
        <p:cNvGrpSpPr/>
        <p:nvPr/>
      </p:nvGrpSpPr>
      <p:grpSpPr>
        <a:xfrm>
          <a:off x="0" y="0"/>
          <a:ext cx="0" cy="0"/>
          <a:chOff x="0" y="0"/>
          <a:chExt cx="0" cy="0"/>
        </a:xfrm>
      </p:grpSpPr>
      <p:pic>
        <p:nvPicPr>
          <p:cNvPr id="4" name="Picture 2" descr="I:\Textolay\NY LOGOTYP 2009\OH-mall\element_landskap_la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I:\Textolay\NY LOGOTYP 2009\JBV_logotyp\jbv_logotyp_farg\jpg\sjv_farg_rgb_300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1143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H:\Mallar09\Leveransklara\090903\Mallar utåt\JBV_ko_kalv_3_3_25.emf"/>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0" y="5183188"/>
            <a:ext cx="12954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ctrTitle"/>
          </p:nvPr>
        </p:nvSpPr>
        <p:spPr>
          <a:xfrm>
            <a:off x="1676400" y="549275"/>
            <a:ext cx="6781800" cy="989013"/>
          </a:xfrm>
          <a:prstGeom prst="rect">
            <a:avLst/>
          </a:prstGeom>
        </p:spPr>
        <p:txBody>
          <a:bodyPr/>
          <a:lstStyle>
            <a:lvl1pPr>
              <a:defRPr/>
            </a:lvl1pPr>
          </a:lstStyle>
          <a:p>
            <a:pPr lvl="0"/>
            <a:r>
              <a:rPr lang="sv-SE" noProof="0" smtClean="0"/>
              <a:t>Klicka här för att ändra bakgrundsrubriken</a:t>
            </a:r>
          </a:p>
        </p:txBody>
      </p:sp>
      <p:sp>
        <p:nvSpPr>
          <p:cNvPr id="12292" name="Rectangle 4"/>
          <p:cNvSpPr>
            <a:spLocks noGrp="1" noChangeArrowheads="1"/>
          </p:cNvSpPr>
          <p:nvPr>
            <p:ph type="subTitle" idx="1"/>
          </p:nvPr>
        </p:nvSpPr>
        <p:spPr>
          <a:xfrm>
            <a:off x="1676400" y="1828800"/>
            <a:ext cx="6781800" cy="3657600"/>
          </a:xfrm>
          <a:prstGeom prst="rect">
            <a:avLst/>
          </a:prstGeom>
        </p:spPr>
        <p:txBody>
          <a:bodyPr/>
          <a:lstStyle>
            <a:lvl1pPr marL="0" indent="0">
              <a:buFontTx/>
              <a:buNone/>
              <a:defRPr/>
            </a:lvl1pPr>
          </a:lstStyle>
          <a:p>
            <a:pPr lvl="0"/>
            <a:r>
              <a:rPr lang="sv-SE" noProof="0" smtClean="0"/>
              <a:t>Klicka här för att ändra format på underrubrik i bakgrunden</a:t>
            </a:r>
          </a:p>
        </p:txBody>
      </p:sp>
      <p:sp>
        <p:nvSpPr>
          <p:cNvPr id="7" name="Rectangle 5"/>
          <p:cNvSpPr>
            <a:spLocks noGrp="1" noChangeArrowheads="1"/>
          </p:cNvSpPr>
          <p:nvPr>
            <p:ph type="ftr" sz="quarter" idx="10"/>
          </p:nvPr>
        </p:nvSpPr>
        <p:spPr>
          <a:xfrm>
            <a:off x="3124200" y="6400800"/>
            <a:ext cx="2895600" cy="457200"/>
          </a:xfrm>
          <a:prstGeom prst="rect">
            <a:avLst/>
          </a:prstGeom>
        </p:spPr>
        <p:txBody>
          <a:bodyPr/>
          <a:lstStyle>
            <a:lvl1pPr>
              <a:defRPr/>
            </a:lvl1pPr>
          </a:lstStyle>
          <a:p>
            <a:pPr>
              <a:defRPr/>
            </a:pPr>
            <a:r>
              <a:rPr lang="sv-SE">
                <a:solidFill>
                  <a:prstClr val="black"/>
                </a:solidFill>
              </a:rPr>
              <a:t>Elin Einarson</a:t>
            </a:r>
          </a:p>
        </p:txBody>
      </p:sp>
      <p:sp>
        <p:nvSpPr>
          <p:cNvPr id="8" name="Rectangle 6"/>
          <p:cNvSpPr>
            <a:spLocks noGrp="1" noChangeArrowheads="1"/>
          </p:cNvSpPr>
          <p:nvPr>
            <p:ph type="sldNum" sz="quarter" idx="11"/>
          </p:nvPr>
        </p:nvSpPr>
        <p:spPr>
          <a:xfrm>
            <a:off x="6553200" y="6400800"/>
            <a:ext cx="1905000" cy="457200"/>
          </a:xfrm>
          <a:prstGeom prst="rect">
            <a:avLst/>
          </a:prstGeom>
        </p:spPr>
        <p:txBody>
          <a:bodyPr/>
          <a:lstStyle>
            <a:lvl1pPr>
              <a:defRPr/>
            </a:lvl1pPr>
          </a:lstStyle>
          <a:p>
            <a:pPr>
              <a:defRPr/>
            </a:pPr>
            <a:fld id="{CD9BD9F7-0929-43F9-82CD-EA78CA8A1121}" type="slidenum">
              <a:rPr lang="sv-SE">
                <a:solidFill>
                  <a:prstClr val="black"/>
                </a:solidFill>
              </a:rPr>
              <a:pPr>
                <a:defRPr/>
              </a:pPr>
              <a:t>‹#›</a:t>
            </a:fld>
            <a:endParaRPr lang="sv-SE">
              <a:solidFill>
                <a:prstClr val="black"/>
              </a:solidFill>
            </a:endParaRPr>
          </a:p>
        </p:txBody>
      </p:sp>
      <p:sp>
        <p:nvSpPr>
          <p:cNvPr id="9" name="Rectangle 7"/>
          <p:cNvSpPr>
            <a:spLocks noGrp="1" noChangeArrowheads="1"/>
          </p:cNvSpPr>
          <p:nvPr>
            <p:ph type="dt" sz="half" idx="12"/>
          </p:nvPr>
        </p:nvSpPr>
        <p:spPr>
          <a:xfrm>
            <a:off x="685800" y="6400800"/>
            <a:ext cx="1905000" cy="457200"/>
          </a:xfrm>
          <a:prstGeom prst="rect">
            <a:avLst/>
          </a:prstGeom>
        </p:spPr>
        <p:txBody>
          <a:bodyPr/>
          <a:lstStyle>
            <a:lvl1pPr>
              <a:defRPr/>
            </a:lvl1pPr>
          </a:lstStyle>
          <a:p>
            <a:pPr>
              <a:defRPr/>
            </a:pPr>
            <a:r>
              <a:rPr lang="sv-SE">
                <a:solidFill>
                  <a:prstClr val="black"/>
                </a:solidFill>
              </a:rPr>
              <a:t>2010-04-27</a:t>
            </a:r>
          </a:p>
        </p:txBody>
      </p:sp>
    </p:spTree>
    <p:extLst>
      <p:ext uri="{BB962C8B-B14F-4D97-AF65-F5344CB8AC3E}">
        <p14:creationId xmlns:p14="http://schemas.microsoft.com/office/powerpoint/2010/main" val="79150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ubrik + brödtext">
    <p:spTree>
      <p:nvGrpSpPr>
        <p:cNvPr id="1" name=""/>
        <p:cNvGrpSpPr/>
        <p:nvPr/>
      </p:nvGrpSpPr>
      <p:grpSpPr>
        <a:xfrm>
          <a:off x="0" y="0"/>
          <a:ext cx="0" cy="0"/>
          <a:chOff x="0" y="0"/>
          <a:chExt cx="0" cy="0"/>
        </a:xfrm>
      </p:grpSpPr>
      <p:sp>
        <p:nvSpPr>
          <p:cNvPr id="2" name="Rubrik 1"/>
          <p:cNvSpPr>
            <a:spLocks noGrp="1"/>
          </p:cNvSpPr>
          <p:nvPr>
            <p:ph type="title"/>
          </p:nvPr>
        </p:nvSpPr>
        <p:spPr>
          <a:xfrm>
            <a:off x="2029241" y="1611586"/>
            <a:ext cx="6465472" cy="651651"/>
          </a:xfrm>
          <a:prstGeom prst="rect">
            <a:avLst/>
          </a:prstGeom>
        </p:spPr>
        <p:txBody>
          <a:bodyPr anchor="t">
            <a:normAutofit/>
          </a:bodyPr>
          <a:lstStyle>
            <a:lvl1pPr algn="l">
              <a:defRPr sz="2800" b="0" cap="none"/>
            </a:lvl1pPr>
          </a:lstStyle>
          <a:p>
            <a:r>
              <a:rPr lang="sv-SE" smtClean="0"/>
              <a:t>Klicka här för att ändra format</a:t>
            </a:r>
            <a:endParaRPr lang="sv-SE" dirty="0"/>
          </a:p>
        </p:txBody>
      </p:sp>
      <p:sp>
        <p:nvSpPr>
          <p:cNvPr id="4" name="Platshållare för innehåll 2"/>
          <p:cNvSpPr>
            <a:spLocks noGrp="1"/>
          </p:cNvSpPr>
          <p:nvPr>
            <p:ph idx="1"/>
          </p:nvPr>
        </p:nvSpPr>
        <p:spPr>
          <a:xfrm>
            <a:off x="2029241" y="2263237"/>
            <a:ext cx="6465472" cy="3426783"/>
          </a:xfrm>
          <a:prstGeom prst="rect">
            <a:avLst/>
          </a:prstGeom>
        </p:spPr>
        <p:txBody>
          <a:bodyPr/>
          <a:lstStyle>
            <a:lvl1pPr marL="0" indent="0">
              <a:buNone/>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sv-SE" smtClean="0"/>
              <a:t>Klicka här för att ändra format på bakgrundstexten</a:t>
            </a:r>
          </a:p>
        </p:txBody>
      </p:sp>
    </p:spTree>
    <p:extLst>
      <p:ext uri="{BB962C8B-B14F-4D97-AF65-F5344CB8AC3E}">
        <p14:creationId xmlns:p14="http://schemas.microsoft.com/office/powerpoint/2010/main" val="9993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33FBED5-8181-498E-AEB9-F0579B651F5F}" type="datetimeFigureOut">
              <a:rPr lang="sv-SE" smtClean="0"/>
              <a:t>2015-06-02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F2251C7-CDC9-4282-AA70-BACE8304C069}" type="slidenum">
              <a:rPr lang="sv-SE" smtClean="0"/>
              <a:t>‹#›</a:t>
            </a:fld>
            <a:endParaRPr lang="sv-SE"/>
          </a:p>
        </p:txBody>
      </p:sp>
    </p:spTree>
    <p:extLst>
      <p:ext uri="{BB962C8B-B14F-4D97-AF65-F5344CB8AC3E}">
        <p14:creationId xmlns:p14="http://schemas.microsoft.com/office/powerpoint/2010/main" val="251854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C33FBED5-8181-498E-AEB9-F0579B651F5F}" type="datetimeFigureOut">
              <a:rPr lang="sv-SE" smtClean="0"/>
              <a:t>2015-06-02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F2251C7-CDC9-4282-AA70-BACE8304C069}" type="slidenum">
              <a:rPr lang="sv-SE" smtClean="0"/>
              <a:t>‹#›</a:t>
            </a:fld>
            <a:endParaRPr lang="sv-SE"/>
          </a:p>
        </p:txBody>
      </p:sp>
    </p:spTree>
    <p:extLst>
      <p:ext uri="{BB962C8B-B14F-4D97-AF65-F5344CB8AC3E}">
        <p14:creationId xmlns:p14="http://schemas.microsoft.com/office/powerpoint/2010/main" val="168677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C33FBED5-8181-498E-AEB9-F0579B651F5F}" type="datetimeFigureOut">
              <a:rPr lang="sv-SE" smtClean="0"/>
              <a:t>2015-06-02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F2251C7-CDC9-4282-AA70-BACE8304C069}" type="slidenum">
              <a:rPr lang="sv-SE" smtClean="0"/>
              <a:t>‹#›</a:t>
            </a:fld>
            <a:endParaRPr lang="sv-SE"/>
          </a:p>
        </p:txBody>
      </p:sp>
    </p:spTree>
    <p:extLst>
      <p:ext uri="{BB962C8B-B14F-4D97-AF65-F5344CB8AC3E}">
        <p14:creationId xmlns:p14="http://schemas.microsoft.com/office/powerpoint/2010/main" val="204325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C33FBED5-8181-498E-AEB9-F0579B651F5F}" type="datetimeFigureOut">
              <a:rPr lang="sv-SE" smtClean="0"/>
              <a:t>2015-06-02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F2251C7-CDC9-4282-AA70-BACE8304C069}" type="slidenum">
              <a:rPr lang="sv-SE" smtClean="0"/>
              <a:t>‹#›</a:t>
            </a:fld>
            <a:endParaRPr lang="sv-SE"/>
          </a:p>
        </p:txBody>
      </p:sp>
    </p:spTree>
    <p:extLst>
      <p:ext uri="{BB962C8B-B14F-4D97-AF65-F5344CB8AC3E}">
        <p14:creationId xmlns:p14="http://schemas.microsoft.com/office/powerpoint/2010/main" val="145695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33FBED5-8181-498E-AEB9-F0579B651F5F}" type="datetimeFigureOut">
              <a:rPr lang="sv-SE" smtClean="0"/>
              <a:t>2015-06-02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F2251C7-CDC9-4282-AA70-BACE8304C069}" type="slidenum">
              <a:rPr lang="sv-SE" smtClean="0"/>
              <a:t>‹#›</a:t>
            </a:fld>
            <a:endParaRPr lang="sv-SE"/>
          </a:p>
        </p:txBody>
      </p:sp>
    </p:spTree>
    <p:extLst>
      <p:ext uri="{BB962C8B-B14F-4D97-AF65-F5344CB8AC3E}">
        <p14:creationId xmlns:p14="http://schemas.microsoft.com/office/powerpoint/2010/main" val="272956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33FBED5-8181-498E-AEB9-F0579B651F5F}" type="datetimeFigureOut">
              <a:rPr lang="sv-SE" smtClean="0"/>
              <a:t>2015-06-02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F2251C7-CDC9-4282-AA70-BACE8304C069}" type="slidenum">
              <a:rPr lang="sv-SE" smtClean="0"/>
              <a:t>‹#›</a:t>
            </a:fld>
            <a:endParaRPr lang="sv-SE"/>
          </a:p>
        </p:txBody>
      </p:sp>
    </p:spTree>
    <p:extLst>
      <p:ext uri="{BB962C8B-B14F-4D97-AF65-F5344CB8AC3E}">
        <p14:creationId xmlns:p14="http://schemas.microsoft.com/office/powerpoint/2010/main" val="227464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33FBED5-8181-498E-AEB9-F0579B651F5F}" type="datetimeFigureOut">
              <a:rPr lang="sv-SE" smtClean="0"/>
              <a:t>2015-06-02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F2251C7-CDC9-4282-AA70-BACE8304C069}" type="slidenum">
              <a:rPr lang="sv-SE" smtClean="0"/>
              <a:t>‹#›</a:t>
            </a:fld>
            <a:endParaRPr lang="sv-SE"/>
          </a:p>
        </p:txBody>
      </p:sp>
    </p:spTree>
    <p:extLst>
      <p:ext uri="{BB962C8B-B14F-4D97-AF65-F5344CB8AC3E}">
        <p14:creationId xmlns:p14="http://schemas.microsoft.com/office/powerpoint/2010/main" val="418888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FBED5-8181-498E-AEB9-F0579B651F5F}" type="datetimeFigureOut">
              <a:rPr lang="sv-SE" smtClean="0"/>
              <a:t>2015-06-02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251C7-CDC9-4282-AA70-BACE8304C069}" type="slidenum">
              <a:rPr lang="sv-SE" smtClean="0"/>
              <a:t>‹#›</a:t>
            </a:fld>
            <a:endParaRPr lang="sv-SE"/>
          </a:p>
        </p:txBody>
      </p:sp>
    </p:spTree>
    <p:extLst>
      <p:ext uri="{BB962C8B-B14F-4D97-AF65-F5344CB8AC3E}">
        <p14:creationId xmlns:p14="http://schemas.microsoft.com/office/powerpoint/2010/main" val="1481364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4120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115616" y="764704"/>
            <a:ext cx="3456384" cy="2031325"/>
          </a:xfrm>
          <a:prstGeom prst="rect">
            <a:avLst/>
          </a:prstGeom>
          <a:noFill/>
        </p:spPr>
        <p:txBody>
          <a:bodyPr wrap="square" rtlCol="0">
            <a:spAutoFit/>
          </a:bodyPr>
          <a:lstStyle/>
          <a:p>
            <a:r>
              <a:rPr lang="sv-SE" dirty="0" smtClean="0"/>
              <a:t>Landsbygdsprogrammet </a:t>
            </a:r>
          </a:p>
          <a:p>
            <a:r>
              <a:rPr lang="sv-SE" dirty="0" smtClean="0"/>
              <a:t>I Kronobergs Län </a:t>
            </a:r>
          </a:p>
          <a:p>
            <a:r>
              <a:rPr lang="sv-SE" dirty="0" smtClean="0"/>
              <a:t>2014- 2020</a:t>
            </a:r>
          </a:p>
          <a:p>
            <a:endParaRPr lang="sv-SE" dirty="0"/>
          </a:p>
          <a:p>
            <a:endParaRPr lang="sv-SE" dirty="0" smtClean="0"/>
          </a:p>
          <a:p>
            <a:endParaRPr lang="sv-SE" dirty="0"/>
          </a:p>
          <a:p>
            <a:r>
              <a:rPr lang="sv-SE" dirty="0" smtClean="0"/>
              <a:t>Anders Meijer</a:t>
            </a:r>
          </a:p>
        </p:txBody>
      </p:sp>
    </p:spTree>
    <p:extLst>
      <p:ext uri="{BB962C8B-B14F-4D97-AF65-F5344CB8AC3E}">
        <p14:creationId xmlns:p14="http://schemas.microsoft.com/office/powerpoint/2010/main" val="3112367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1259632" y="404664"/>
            <a:ext cx="6465887" cy="10080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altLang="sv-SE" smtClean="0"/>
              <a:t>Alltid avslag vid låga poäng</a:t>
            </a:r>
            <a:endParaRPr lang="sv-SE" altLang="sv-SE" dirty="0"/>
          </a:p>
        </p:txBody>
      </p:sp>
      <p:sp>
        <p:nvSpPr>
          <p:cNvPr id="3" name="Platshållare för innehåll 2"/>
          <p:cNvSpPr txBox="1">
            <a:spLocks/>
          </p:cNvSpPr>
          <p:nvPr/>
        </p:nvSpPr>
        <p:spPr>
          <a:xfrm>
            <a:off x="1115616" y="2276872"/>
            <a:ext cx="6465887" cy="406082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defRPr/>
            </a:pPr>
            <a:r>
              <a:rPr lang="sv-SE" smtClean="0"/>
              <a:t>För att få stöd måste ansökan nå minst 200 poäng för de nationella kriterierna och minst 200 poäng för de regionala kriterierna. Den handläggande myndigheten kan sedan välja att ställa ännu högre krav på poängen för att ge stöd. Vid högt söktryck är det lämpligt. </a:t>
            </a:r>
          </a:p>
          <a:p>
            <a:pPr marL="285750" indent="-285750">
              <a:defRPr/>
            </a:pPr>
            <a:r>
              <a:rPr lang="sv-SE" smtClean="0"/>
              <a:t>En ansökan som får lägre poäng än de 200 poängen på antingen de nationella eller regionala poängen kan avslås direkt, även om ansökan ligger inom en beslutsomgång.  </a:t>
            </a:r>
          </a:p>
          <a:p>
            <a:pPr>
              <a:buFontTx/>
              <a:buAutoNum type="arabicPeriod"/>
              <a:defRPr/>
            </a:pPr>
            <a:endParaRPr lang="sv-SE" dirty="0"/>
          </a:p>
        </p:txBody>
      </p:sp>
    </p:spTree>
    <p:extLst>
      <p:ext uri="{BB962C8B-B14F-4D97-AF65-F5344CB8AC3E}">
        <p14:creationId xmlns:p14="http://schemas.microsoft.com/office/powerpoint/2010/main" val="94040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0.jpeg" descr="https://encrypted-tbn3.gstatic.com/images?q=tbn:ANd9GcTx-s8lYsx8veD7BsTpsyKAFFgWUKCcTXn8ZWadSed7cKEzrNaTQg"/>
          <p:cNvPicPr/>
          <p:nvPr/>
        </p:nvPicPr>
        <p:blipFill>
          <a:blip r:embed="rId2">
            <a:extLst/>
          </a:blip>
          <a:stretch>
            <a:fillRect/>
          </a:stretch>
        </p:blipFill>
        <p:spPr>
          <a:xfrm>
            <a:off x="5815379" y="2511170"/>
            <a:ext cx="3086100" cy="1566780"/>
          </a:xfrm>
          <a:prstGeom prst="rect">
            <a:avLst/>
          </a:prstGeom>
          <a:ln w="12700">
            <a:miter lim="400000"/>
          </a:ln>
        </p:spPr>
      </p:pic>
      <p:sp>
        <p:nvSpPr>
          <p:cNvPr id="3" name="Shape 77"/>
          <p:cNvSpPr txBox="1">
            <a:spLocks/>
          </p:cNvSpPr>
          <p:nvPr/>
        </p:nvSpPr>
        <p:spPr>
          <a:xfrm>
            <a:off x="539750" y="765175"/>
            <a:ext cx="6985000" cy="647700"/>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pPr>
            <a:r>
              <a:rPr lang="sv-SE" sz="2800" smtClean="0"/>
              <a:t>Lokal ledd utveckling (LLU)</a:t>
            </a:r>
            <a:endParaRPr lang="sv-SE" sz="2800"/>
          </a:p>
        </p:txBody>
      </p:sp>
      <p:sp>
        <p:nvSpPr>
          <p:cNvPr id="4" name="Shape 78"/>
          <p:cNvSpPr txBox="1">
            <a:spLocks/>
          </p:cNvSpPr>
          <p:nvPr/>
        </p:nvSpPr>
        <p:spPr>
          <a:xfrm>
            <a:off x="489841" y="1785143"/>
            <a:ext cx="6390944" cy="3816351"/>
          </a:xfrm>
          <a:prstGeom prst="rect">
            <a:avLst/>
          </a:prstGeom>
        </p:spPr>
        <p:txBody>
          <a:bodyPr lIns="0" tIns="0" rIns="0" bIns="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Clr>
                <a:srgbClr val="FF1300"/>
              </a:buClr>
              <a:buSzPct val="120000"/>
              <a:buFont typeface="Arial"/>
              <a:buChar char="•"/>
              <a:defRPr sz="1800"/>
            </a:pPr>
            <a:r>
              <a:rPr lang="sv-SE" sz="1600" smtClean="0"/>
              <a:t>Enligt LEADERmetoden</a:t>
            </a:r>
          </a:p>
          <a:p>
            <a:pPr marL="0" indent="0">
              <a:defRPr sz="1800"/>
            </a:pPr>
            <a:endParaRPr lang="sv-SE" sz="1600" smtClean="0"/>
          </a:p>
          <a:p>
            <a:pPr marL="285750" indent="-285750">
              <a:buClr>
                <a:srgbClr val="FF1300"/>
              </a:buClr>
              <a:buSzPct val="120000"/>
              <a:buFont typeface="Arial"/>
              <a:buChar char="•"/>
              <a:defRPr sz="1800"/>
            </a:pPr>
            <a:r>
              <a:rPr lang="sv-SE" sz="1600" smtClean="0"/>
              <a:t>Ett stort samarbete med de övriga fonderna</a:t>
            </a:r>
          </a:p>
          <a:p>
            <a:pPr marL="0" lvl="1" indent="554037">
              <a:defRPr sz="1800"/>
            </a:pPr>
            <a:r>
              <a:rPr lang="sv-SE" sz="1600" smtClean="0">
                <a:latin typeface="Tahoma"/>
                <a:ea typeface="Tahoma"/>
                <a:cs typeface="Tahoma"/>
                <a:sym typeface="Tahoma"/>
              </a:rPr>
              <a:t>Sociala fonden, Regionala fonden, </a:t>
            </a:r>
          </a:p>
          <a:p>
            <a:pPr marL="0" lvl="1" indent="554037">
              <a:defRPr sz="1800"/>
            </a:pPr>
            <a:r>
              <a:rPr lang="sv-SE" sz="1600" smtClean="0">
                <a:latin typeface="Tahoma"/>
                <a:ea typeface="Tahoma"/>
                <a:cs typeface="Tahoma"/>
                <a:sym typeface="Tahoma"/>
              </a:rPr>
              <a:t>Landsbygdsfonden, Havs och Fiskefonden </a:t>
            </a:r>
          </a:p>
          <a:p>
            <a:pPr marL="0" indent="0">
              <a:defRPr sz="1800"/>
            </a:pPr>
            <a:endParaRPr lang="sv-SE" sz="1600" smtClean="0">
              <a:latin typeface="Tahoma"/>
              <a:ea typeface="Tahoma"/>
              <a:cs typeface="Tahoma"/>
              <a:sym typeface="Tahoma"/>
            </a:endParaRPr>
          </a:p>
          <a:p>
            <a:pPr marL="285750" indent="-285750">
              <a:buClr>
                <a:srgbClr val="FF1300"/>
              </a:buClr>
              <a:buSzPct val="120000"/>
              <a:buFont typeface="Arial"/>
              <a:buChar char="•"/>
              <a:defRPr sz="1800"/>
            </a:pPr>
            <a:r>
              <a:rPr lang="sv-SE" sz="1600" smtClean="0"/>
              <a:t>Länsstyrelsen – en strategisk part</a:t>
            </a:r>
          </a:p>
          <a:p>
            <a:pPr marL="285750" indent="-285750">
              <a:buClr>
                <a:srgbClr val="FF1300"/>
              </a:buClr>
              <a:buSzPct val="120000"/>
              <a:buFont typeface="Arial"/>
              <a:buChar char="•"/>
              <a:defRPr sz="1800"/>
            </a:pPr>
            <a:endParaRPr lang="sv-SE" sz="1600" smtClean="0"/>
          </a:p>
          <a:p>
            <a:pPr marL="285750" indent="-285750">
              <a:buClr>
                <a:srgbClr val="FF1300"/>
              </a:buClr>
              <a:buSzPct val="120000"/>
              <a:buFont typeface="Arial"/>
              <a:buChar char="•"/>
              <a:defRPr sz="1800"/>
            </a:pPr>
            <a:r>
              <a:rPr lang="sv-SE" sz="1600" smtClean="0"/>
              <a:t>Hur kan vi samverka för att nå våra gemensamma mål?</a:t>
            </a:r>
            <a:endParaRPr lang="sv-SE" sz="1600"/>
          </a:p>
        </p:txBody>
      </p:sp>
    </p:spTree>
    <p:extLst>
      <p:ext uri="{BB962C8B-B14F-4D97-AF65-F5344CB8AC3E}">
        <p14:creationId xmlns:p14="http://schemas.microsoft.com/office/powerpoint/2010/main" val="130110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0"/>
          <p:cNvSpPr txBox="1">
            <a:spLocks/>
          </p:cNvSpPr>
          <p:nvPr/>
        </p:nvSpPr>
        <p:spPr>
          <a:xfrm>
            <a:off x="414977" y="439737"/>
            <a:ext cx="6985001" cy="647701"/>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pPr>
            <a:r>
              <a:rPr lang="sv-SE" sz="2800" smtClean="0"/>
              <a:t>Tänk på att!</a:t>
            </a:r>
            <a:endParaRPr lang="sv-SE" sz="2800"/>
          </a:p>
        </p:txBody>
      </p:sp>
      <p:sp>
        <p:nvSpPr>
          <p:cNvPr id="3" name="Shape 81"/>
          <p:cNvSpPr txBox="1">
            <a:spLocks/>
          </p:cNvSpPr>
          <p:nvPr/>
        </p:nvSpPr>
        <p:spPr>
          <a:xfrm>
            <a:off x="411858" y="1077882"/>
            <a:ext cx="6991239" cy="4702236"/>
          </a:xfrm>
          <a:prstGeom prst="rect">
            <a:avLst/>
          </a:prstGeom>
        </p:spPr>
        <p:txBody>
          <a:bodyPr lIns="0" tIns="0" rIns="0" bIns="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Clr>
                <a:srgbClr val="FF1300"/>
              </a:buClr>
              <a:buSzPct val="120000"/>
              <a:buFont typeface="Arial"/>
              <a:buChar char="•"/>
              <a:defRPr sz="1800"/>
            </a:pPr>
            <a:endParaRPr lang="sv-SE" sz="1600" smtClean="0"/>
          </a:p>
          <a:p>
            <a:pPr marL="285750" indent="-285750">
              <a:buClr>
                <a:srgbClr val="FF1300"/>
              </a:buClr>
              <a:buSzPct val="120000"/>
              <a:buFont typeface="Arial"/>
              <a:buChar char="•"/>
              <a:defRPr sz="1800"/>
            </a:pPr>
            <a:r>
              <a:rPr lang="sv-SE" sz="1600" smtClean="0"/>
              <a:t>Man ska kunna bo, verka och leva i hela Sverige </a:t>
            </a:r>
          </a:p>
          <a:p>
            <a:pPr marL="285750" indent="-285750">
              <a:buClr>
                <a:srgbClr val="FF1300"/>
              </a:buClr>
              <a:buSzPct val="120000"/>
              <a:buFont typeface="Arial"/>
              <a:buChar char="•"/>
              <a:defRPr sz="1800"/>
            </a:pPr>
            <a:endParaRPr lang="sv-SE" sz="1600" smtClean="0"/>
          </a:p>
          <a:p>
            <a:pPr marL="285750" indent="-285750">
              <a:buClr>
                <a:srgbClr val="FF1300"/>
              </a:buClr>
              <a:buSzPct val="120000"/>
              <a:buFont typeface="Arial"/>
              <a:buChar char="•"/>
              <a:defRPr sz="1800"/>
            </a:pPr>
            <a:r>
              <a:rPr lang="sv-SE" sz="1600" smtClean="0"/>
              <a:t>Gäller inte bara jordbrukssatsningar </a:t>
            </a:r>
          </a:p>
          <a:p>
            <a:pPr marL="285750" indent="-285750">
              <a:buClr>
                <a:srgbClr val="FF1300"/>
              </a:buClr>
              <a:buSzPct val="120000"/>
              <a:buFont typeface="Arial"/>
              <a:buChar char="•"/>
              <a:defRPr sz="1800"/>
            </a:pPr>
            <a:endParaRPr lang="sv-SE" sz="1600" smtClean="0"/>
          </a:p>
          <a:p>
            <a:pPr marL="285750" indent="-285750">
              <a:buClr>
                <a:srgbClr val="FF1300"/>
              </a:buClr>
              <a:buSzPct val="120000"/>
              <a:buFont typeface="Arial"/>
              <a:buChar char="•"/>
              <a:defRPr sz="1800"/>
            </a:pPr>
            <a:r>
              <a:rPr lang="sv-SE" sz="1600" smtClean="0"/>
              <a:t>Glöm inte bort fiske!</a:t>
            </a:r>
          </a:p>
          <a:p>
            <a:pPr marL="285750" indent="-285750">
              <a:buClr>
                <a:srgbClr val="FF1300"/>
              </a:buClr>
              <a:buSzPct val="120000"/>
              <a:buFont typeface="Arial"/>
              <a:buChar char="•"/>
              <a:defRPr sz="1800"/>
            </a:pPr>
            <a:endParaRPr lang="sv-SE" sz="1600" smtClean="0"/>
          </a:p>
          <a:p>
            <a:pPr marL="285750" indent="-285750">
              <a:buClr>
                <a:srgbClr val="FF1300"/>
              </a:buClr>
              <a:buSzPct val="120000"/>
              <a:buFont typeface="Arial"/>
              <a:buChar char="•"/>
              <a:defRPr sz="1800"/>
            </a:pPr>
            <a:r>
              <a:rPr lang="sv-SE" sz="1600" smtClean="0"/>
              <a:t>Landsbygdsutveckling ÄR näringslivsutveckling</a:t>
            </a:r>
          </a:p>
          <a:p>
            <a:pPr marL="285750" indent="-285750">
              <a:buClr>
                <a:srgbClr val="FF1300"/>
              </a:buClr>
              <a:buSzPct val="120000"/>
              <a:buFont typeface="Arial"/>
              <a:buChar char="•"/>
              <a:defRPr sz="1800"/>
            </a:pPr>
            <a:endParaRPr lang="sv-SE" sz="1600" smtClean="0"/>
          </a:p>
          <a:p>
            <a:pPr marL="285750" indent="-285750">
              <a:buClr>
                <a:srgbClr val="FF1300"/>
              </a:buClr>
              <a:buSzPct val="120000"/>
              <a:buFont typeface="Arial"/>
              <a:buChar char="•"/>
              <a:defRPr sz="1800"/>
            </a:pPr>
            <a:r>
              <a:rPr lang="sv-SE" sz="1600" smtClean="0"/>
              <a:t>Övergripande fokus </a:t>
            </a:r>
          </a:p>
          <a:p>
            <a:pPr marL="839787" lvl="1">
              <a:buSzPct val="80000"/>
              <a:buFont typeface="Arial"/>
              <a:buChar char="•"/>
              <a:defRPr sz="1800"/>
            </a:pPr>
            <a:r>
              <a:rPr lang="sv-SE" sz="1600" smtClean="0">
                <a:latin typeface="Tahoma"/>
                <a:ea typeface="Tahoma"/>
                <a:cs typeface="Tahoma"/>
                <a:sym typeface="Tahoma"/>
              </a:rPr>
              <a:t>Jämställdhet – Integration - Ungdomar </a:t>
            </a:r>
          </a:p>
          <a:p>
            <a:pPr marL="839787" lvl="1">
              <a:buSzPct val="80000"/>
              <a:buFont typeface="Arial"/>
              <a:buChar char="•"/>
              <a:defRPr sz="1800"/>
            </a:pPr>
            <a:r>
              <a:rPr lang="sv-SE" sz="1600" smtClean="0">
                <a:latin typeface="Tahoma"/>
                <a:ea typeface="Tahoma"/>
                <a:cs typeface="Tahoma"/>
                <a:sym typeface="Tahoma"/>
              </a:rPr>
              <a:t>Klimat och miljö</a:t>
            </a:r>
          </a:p>
          <a:p>
            <a:pPr marL="839787" lvl="1">
              <a:buSzPct val="80000"/>
              <a:buFont typeface="Arial"/>
              <a:buChar char="•"/>
              <a:defRPr sz="1800"/>
            </a:pPr>
            <a:r>
              <a:rPr lang="sv-SE" sz="1600" smtClean="0">
                <a:latin typeface="Tahoma"/>
                <a:ea typeface="Tahoma"/>
                <a:cs typeface="Tahoma"/>
                <a:sym typeface="Tahoma"/>
              </a:rPr>
              <a:t>Innovation</a:t>
            </a:r>
          </a:p>
          <a:p>
            <a:pPr marL="839787" lvl="1">
              <a:buSzPct val="80000"/>
              <a:buFont typeface="Arial"/>
              <a:buChar char="•"/>
              <a:defRPr sz="1800"/>
            </a:pPr>
            <a:r>
              <a:rPr lang="sv-SE" sz="1600" smtClean="0">
                <a:latin typeface="Tahoma"/>
                <a:ea typeface="Tahoma"/>
                <a:cs typeface="Tahoma"/>
                <a:sym typeface="Tahoma"/>
              </a:rPr>
              <a:t>Samverkan </a:t>
            </a:r>
            <a:endParaRPr lang="sv-SE" sz="1600">
              <a:latin typeface="Tahoma"/>
              <a:ea typeface="Tahoma"/>
              <a:cs typeface="Tahoma"/>
              <a:sym typeface="Tahoma"/>
            </a:endParaRPr>
          </a:p>
        </p:txBody>
      </p:sp>
      <p:pic>
        <p:nvPicPr>
          <p:cNvPr id="4" name="image9.jpeg" descr="C:\Users\helena.liljergren@lansstyrelsen.se\Desktop\MINI Senaste FiskeNäring.jpg"/>
          <p:cNvPicPr/>
          <p:nvPr/>
        </p:nvPicPr>
        <p:blipFill>
          <a:blip r:embed="rId2">
            <a:extLst/>
          </a:blip>
          <a:stretch>
            <a:fillRect/>
          </a:stretch>
        </p:blipFill>
        <p:spPr>
          <a:xfrm>
            <a:off x="5313771" y="2059461"/>
            <a:ext cx="3830230" cy="2953715"/>
          </a:xfrm>
          <a:prstGeom prst="rect">
            <a:avLst/>
          </a:prstGeom>
          <a:ln w="12700">
            <a:miter lim="400000"/>
          </a:ln>
        </p:spPr>
      </p:pic>
    </p:spTree>
    <p:extLst>
      <p:ext uri="{BB962C8B-B14F-4D97-AF65-F5344CB8AC3E}">
        <p14:creationId xmlns:p14="http://schemas.microsoft.com/office/powerpoint/2010/main" val="221442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207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1199356" y="6653"/>
            <a:ext cx="7246937" cy="1208088"/>
          </a:xfrm>
          <a:prstGeom prst="rect">
            <a:avLst/>
          </a:prstGeom>
        </p:spPr>
        <p:txBody>
          <a:bodyPr>
            <a:normAutofit fontScale="90000"/>
          </a:bodyPr>
          <a:lstStyle/>
          <a:p>
            <a:pPr eaLnBrk="1" hangingPunct="1"/>
            <a:r>
              <a:rPr lang="sv-SE" altLang="sv-SE" sz="3200" dirty="0" smtClean="0"/>
              <a:t>Landsbygdsprogrammet </a:t>
            </a:r>
            <a:br>
              <a:rPr lang="sv-SE" altLang="sv-SE" sz="3200" dirty="0" smtClean="0"/>
            </a:br>
            <a:r>
              <a:rPr lang="sv-SE" altLang="sv-SE" sz="3200" dirty="0" smtClean="0"/>
              <a:t>2014-2020 </a:t>
            </a:r>
            <a:br>
              <a:rPr lang="sv-SE" altLang="sv-SE" sz="3200" dirty="0" smtClean="0"/>
            </a:br>
            <a:endParaRPr lang="sv-SE" altLang="sv-SE" sz="3200" dirty="0" smtClean="0"/>
          </a:p>
        </p:txBody>
      </p:sp>
      <p:pic>
        <p:nvPicPr>
          <p:cNvPr id="4101" name="Bildobjek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266156"/>
            <a:ext cx="4405312"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p:cNvPicPr>
            <a:picLocks noChangeAspect="1" noChangeArrowheads="1"/>
          </p:cNvPicPr>
          <p:nvPr/>
        </p:nvPicPr>
        <p:blipFill>
          <a:blip r:embed="rId4">
            <a:extLst>
              <a:ext uri="{28A0092B-C50C-407E-A947-70E740481C1C}">
                <a14:useLocalDpi xmlns:a14="http://schemas.microsoft.com/office/drawing/2010/main" val="0"/>
              </a:ext>
            </a:extLst>
          </a:blip>
          <a:srcRect l="1480" r="-1480"/>
          <a:stretch>
            <a:fillRect/>
          </a:stretch>
        </p:blipFill>
        <p:spPr bwMode="auto">
          <a:xfrm>
            <a:off x="4498975" y="3344194"/>
            <a:ext cx="450532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037" y="1299494"/>
            <a:ext cx="448627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2"/>
          <p:cNvPicPr>
            <a:picLocks noChangeAspect="1" noChangeArrowheads="1"/>
          </p:cNvPicPr>
          <p:nvPr/>
        </p:nvPicPr>
        <p:blipFill>
          <a:blip r:embed="rId6">
            <a:extLst>
              <a:ext uri="{28A0092B-C50C-407E-A947-70E740481C1C}">
                <a14:useLocalDpi xmlns:a14="http://schemas.microsoft.com/office/drawing/2010/main" val="0"/>
              </a:ext>
            </a:extLst>
          </a:blip>
          <a:srcRect r="20332"/>
          <a:stretch>
            <a:fillRect/>
          </a:stretch>
        </p:blipFill>
        <p:spPr bwMode="auto">
          <a:xfrm>
            <a:off x="114300" y="5304756"/>
            <a:ext cx="63817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13"/>
          <p:cNvPicPr>
            <a:picLocks noChangeAspect="1" noChangeArrowheads="1"/>
          </p:cNvPicPr>
          <p:nvPr/>
        </p:nvPicPr>
        <p:blipFill>
          <a:blip r:embed="rId7">
            <a:extLst>
              <a:ext uri="{28A0092B-C50C-407E-A947-70E740481C1C}">
                <a14:useLocalDpi xmlns:a14="http://schemas.microsoft.com/office/drawing/2010/main" val="0"/>
              </a:ext>
            </a:extLst>
          </a:blip>
          <a:srcRect r="13206"/>
          <a:stretch>
            <a:fillRect/>
          </a:stretch>
        </p:blipFill>
        <p:spPr bwMode="auto">
          <a:xfrm>
            <a:off x="114300" y="3145756"/>
            <a:ext cx="2170112" cy="165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8912" y="5309519"/>
            <a:ext cx="2341563" cy="104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 y="1266156"/>
            <a:ext cx="308133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8275" y="2637756"/>
            <a:ext cx="38100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008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1431" y="1716583"/>
            <a:ext cx="9144000" cy="466248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p:nvSpPr>
        <p:spPr>
          <a:xfrm>
            <a:off x="291010" y="5781375"/>
            <a:ext cx="8650288" cy="48815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7" name="Rectangle 4"/>
          <p:cNvSpPr>
            <a:spLocks noChangeArrowheads="1"/>
          </p:cNvSpPr>
          <p:nvPr/>
        </p:nvSpPr>
        <p:spPr bwMode="auto">
          <a:xfrm>
            <a:off x="257968" y="3472358"/>
            <a:ext cx="1306513" cy="479425"/>
          </a:xfrm>
          <a:prstGeom prst="rect">
            <a:avLst/>
          </a:prstGeom>
          <a:solidFill>
            <a:schemeClr val="accent3">
              <a:lumMod val="75000"/>
            </a:schemeClr>
          </a:solidFill>
          <a:ln>
            <a:noFill/>
          </a:ln>
          <a:effectLst/>
          <a:extLst/>
        </p:spPr>
        <p:txBody>
          <a:bodyPr wrap="none" anchor="ctr"/>
          <a:lstStyle/>
          <a:p>
            <a:pPr>
              <a:defRPr/>
            </a:pPr>
            <a:r>
              <a:rPr lang="en-GB" sz="1200" b="1" dirty="0" err="1">
                <a:solidFill>
                  <a:srgbClr val="FFFFFF"/>
                </a:solidFill>
                <a:latin typeface="Arial" charset="0"/>
              </a:rPr>
              <a:t>Pelare</a:t>
            </a:r>
            <a:r>
              <a:rPr lang="en-GB" sz="1200" b="1" dirty="0">
                <a:solidFill>
                  <a:srgbClr val="FFFFFF"/>
                </a:solidFill>
                <a:latin typeface="Arial" charset="0"/>
              </a:rPr>
              <a:t> II</a:t>
            </a:r>
          </a:p>
          <a:p>
            <a:pPr algn="ctr">
              <a:defRPr/>
            </a:pPr>
            <a:r>
              <a:rPr lang="en-GB" sz="1200" b="1" dirty="0">
                <a:solidFill>
                  <a:srgbClr val="FFFFFF"/>
                </a:solidFill>
                <a:latin typeface="Arial" charset="0"/>
              </a:rPr>
              <a:t>1-6 </a:t>
            </a:r>
            <a:r>
              <a:rPr lang="en-GB" sz="1200" b="1" dirty="0" err="1">
                <a:solidFill>
                  <a:srgbClr val="FFFFFF"/>
                </a:solidFill>
                <a:latin typeface="Arial" charset="0"/>
              </a:rPr>
              <a:t>prioriteringar</a:t>
            </a:r>
            <a:endParaRPr lang="en-GB" sz="1200" b="1" dirty="0">
              <a:solidFill>
                <a:srgbClr val="FFFFFF"/>
              </a:solidFill>
              <a:latin typeface="Arial" charset="0"/>
            </a:endParaRPr>
          </a:p>
        </p:txBody>
      </p:sp>
      <p:sp>
        <p:nvSpPr>
          <p:cNvPr id="8" name="Text Box 5"/>
          <p:cNvSpPr txBox="1">
            <a:spLocks noChangeArrowheads="1"/>
          </p:cNvSpPr>
          <p:nvPr/>
        </p:nvSpPr>
        <p:spPr bwMode="auto">
          <a:xfrm>
            <a:off x="21431" y="1067776"/>
            <a:ext cx="9144000" cy="676275"/>
          </a:xfrm>
          <a:prstGeom prst="rect">
            <a:avLst/>
          </a:prstGeom>
          <a:solidFill>
            <a:schemeClr val="accent3">
              <a:lumMod val="60000"/>
              <a:lumOff val="40000"/>
            </a:schemeClr>
          </a:solidFill>
          <a:ln>
            <a:noFill/>
          </a:ln>
          <a:effectLs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r>
              <a:rPr lang="en-GB" sz="2400" b="1" dirty="0" smtClean="0">
                <a:solidFill>
                  <a:schemeClr val="tx1"/>
                </a:solidFill>
                <a:latin typeface="Arial" charset="0"/>
              </a:rPr>
              <a:t>  Smart </a:t>
            </a:r>
            <a:r>
              <a:rPr lang="en-GB" sz="2400" b="1" dirty="0" err="1" smtClean="0">
                <a:solidFill>
                  <a:schemeClr val="tx1"/>
                </a:solidFill>
                <a:latin typeface="Arial" charset="0"/>
              </a:rPr>
              <a:t>och</a:t>
            </a:r>
            <a:r>
              <a:rPr lang="en-GB" sz="2400" b="1" dirty="0">
                <a:solidFill>
                  <a:schemeClr val="tx1"/>
                </a:solidFill>
                <a:latin typeface="Arial" charset="0"/>
              </a:rPr>
              <a:t> </a:t>
            </a:r>
            <a:r>
              <a:rPr lang="en-GB" sz="2400" b="1" dirty="0" err="1" smtClean="0">
                <a:solidFill>
                  <a:schemeClr val="tx1"/>
                </a:solidFill>
                <a:latin typeface="Arial" charset="0"/>
              </a:rPr>
              <a:t>hållbar</a:t>
            </a:r>
            <a:r>
              <a:rPr lang="en-GB" sz="2400" b="1" dirty="0" smtClean="0">
                <a:solidFill>
                  <a:schemeClr val="tx1"/>
                </a:solidFill>
                <a:latin typeface="Arial" charset="0"/>
              </a:rPr>
              <a:t> </a:t>
            </a:r>
            <a:r>
              <a:rPr lang="en-GB" sz="2400" b="1" dirty="0" err="1">
                <a:solidFill>
                  <a:schemeClr val="tx1"/>
                </a:solidFill>
                <a:latin typeface="Arial" charset="0"/>
              </a:rPr>
              <a:t>tillväxt</a:t>
            </a:r>
            <a:r>
              <a:rPr lang="en-GB" sz="2400" b="1" dirty="0">
                <a:solidFill>
                  <a:schemeClr val="tx1"/>
                </a:solidFill>
                <a:latin typeface="Arial" charset="0"/>
              </a:rPr>
              <a:t> </a:t>
            </a:r>
            <a:r>
              <a:rPr lang="en-GB" sz="2400" b="1" dirty="0" err="1">
                <a:solidFill>
                  <a:schemeClr val="tx1"/>
                </a:solidFill>
                <a:latin typeface="Arial" charset="0"/>
              </a:rPr>
              <a:t>för</a:t>
            </a:r>
            <a:r>
              <a:rPr lang="en-GB" sz="2400" b="1" dirty="0">
                <a:solidFill>
                  <a:schemeClr val="tx1"/>
                </a:solidFill>
                <a:latin typeface="Arial" charset="0"/>
              </a:rPr>
              <a:t> </a:t>
            </a:r>
            <a:r>
              <a:rPr lang="en-GB" sz="2400" b="1" dirty="0" err="1">
                <a:solidFill>
                  <a:schemeClr val="tx1"/>
                </a:solidFill>
                <a:latin typeface="Arial" charset="0"/>
              </a:rPr>
              <a:t>alla</a:t>
            </a:r>
            <a:endParaRPr lang="en-GB" sz="2400" b="1" dirty="0">
              <a:solidFill>
                <a:schemeClr val="tx1"/>
              </a:solidFill>
              <a:latin typeface="Arial" charset="0"/>
            </a:endParaRPr>
          </a:p>
          <a:p>
            <a:pPr algn="ctr" eaLnBrk="1" hangingPunct="1">
              <a:defRPr/>
            </a:pPr>
            <a:endParaRPr lang="en-GB" sz="1400" b="1" dirty="0">
              <a:solidFill>
                <a:schemeClr val="bg1"/>
              </a:solidFill>
              <a:latin typeface="Arial" charset="0"/>
            </a:endParaRPr>
          </a:p>
        </p:txBody>
      </p:sp>
      <p:cxnSp>
        <p:nvCxnSpPr>
          <p:cNvPr id="9" name="AutoShape 8"/>
          <p:cNvCxnSpPr>
            <a:cxnSpLocks noChangeShapeType="1"/>
          </p:cNvCxnSpPr>
          <p:nvPr/>
        </p:nvCxnSpPr>
        <p:spPr bwMode="auto">
          <a:xfrm flipH="1" flipV="1">
            <a:off x="2897981" y="1459408"/>
            <a:ext cx="382587" cy="55086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AutoShape 9"/>
          <p:cNvCxnSpPr>
            <a:cxnSpLocks noChangeShapeType="1"/>
          </p:cNvCxnSpPr>
          <p:nvPr/>
        </p:nvCxnSpPr>
        <p:spPr bwMode="auto">
          <a:xfrm flipV="1">
            <a:off x="4844256" y="1459408"/>
            <a:ext cx="730250" cy="55086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13"/>
          <p:cNvSpPr txBox="1">
            <a:spLocks noChangeArrowheads="1"/>
          </p:cNvSpPr>
          <p:nvPr/>
        </p:nvSpPr>
        <p:spPr bwMode="auto">
          <a:xfrm>
            <a:off x="472281" y="4183558"/>
            <a:ext cx="1677987"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sv-SE" sz="1000" dirty="0" smtClean="0">
                <a:solidFill>
                  <a:schemeClr val="accent3">
                    <a:lumMod val="50000"/>
                  </a:schemeClr>
                </a:solidFill>
              </a:rPr>
              <a:t>Förbättra lönsamheten och konkurrenskraften i alla typer av jordbruksföretag och i alla regioner, samt främja innovativ jordbruksteknik.</a:t>
            </a:r>
            <a:endParaRPr lang="en-GB" sz="1000" b="1" dirty="0">
              <a:solidFill>
                <a:schemeClr val="accent3">
                  <a:lumMod val="50000"/>
                </a:schemeClr>
              </a:solidFill>
              <a:latin typeface="Arial" charset="0"/>
            </a:endParaRPr>
          </a:p>
        </p:txBody>
      </p:sp>
      <p:sp>
        <p:nvSpPr>
          <p:cNvPr id="12" name="Text Box 14"/>
          <p:cNvSpPr txBox="1">
            <a:spLocks noChangeArrowheads="1"/>
          </p:cNvSpPr>
          <p:nvPr/>
        </p:nvSpPr>
        <p:spPr bwMode="auto">
          <a:xfrm>
            <a:off x="2286793" y="4183558"/>
            <a:ext cx="160337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sv-SE" sz="1000" dirty="0" smtClean="0">
                <a:solidFill>
                  <a:schemeClr val="accent3">
                    <a:lumMod val="50000"/>
                  </a:schemeClr>
                </a:solidFill>
              </a:rPr>
              <a:t>Förbättra djurvälfärd, riskhantering i jordbruket och organisationen av livsmedelskedjan, inklusive bearbetning och marknadsföring av jordbruksprodukter inklusive </a:t>
            </a:r>
            <a:endParaRPr lang="en-GB" sz="1000" b="1" dirty="0">
              <a:solidFill>
                <a:schemeClr val="accent3">
                  <a:lumMod val="50000"/>
                </a:schemeClr>
              </a:solidFill>
              <a:latin typeface="Arial" charset="0"/>
            </a:endParaRPr>
          </a:p>
        </p:txBody>
      </p:sp>
      <p:sp>
        <p:nvSpPr>
          <p:cNvPr id="13" name="Text Box 15"/>
          <p:cNvSpPr txBox="1">
            <a:spLocks noChangeArrowheads="1"/>
          </p:cNvSpPr>
          <p:nvPr/>
        </p:nvSpPr>
        <p:spPr bwMode="auto">
          <a:xfrm>
            <a:off x="3934618" y="4213721"/>
            <a:ext cx="15906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sv-SE" sz="1000" dirty="0" smtClean="0">
                <a:solidFill>
                  <a:schemeClr val="accent3">
                    <a:lumMod val="50000"/>
                  </a:schemeClr>
                </a:solidFill>
              </a:rPr>
              <a:t>Återställa, bevara </a:t>
            </a:r>
            <a:br>
              <a:rPr lang="sv-SE" sz="1000" dirty="0" smtClean="0">
                <a:solidFill>
                  <a:schemeClr val="accent3">
                    <a:lumMod val="50000"/>
                  </a:schemeClr>
                </a:solidFill>
              </a:rPr>
            </a:br>
            <a:r>
              <a:rPr lang="sv-SE" sz="1000" dirty="0" smtClean="0">
                <a:solidFill>
                  <a:schemeClr val="accent3">
                    <a:lumMod val="50000"/>
                  </a:schemeClr>
                </a:solidFill>
              </a:rPr>
              <a:t>och förbättra ekosystem  kopplade till jordbruket.</a:t>
            </a:r>
            <a:endParaRPr lang="en-GB" sz="1000" dirty="0">
              <a:solidFill>
                <a:schemeClr val="accent3">
                  <a:lumMod val="50000"/>
                </a:schemeClr>
              </a:solidFill>
              <a:latin typeface="Arial" charset="0"/>
            </a:endParaRPr>
          </a:p>
        </p:txBody>
      </p:sp>
      <p:sp>
        <p:nvSpPr>
          <p:cNvPr id="14" name="Text Box 16"/>
          <p:cNvSpPr txBox="1">
            <a:spLocks noChangeArrowheads="1"/>
          </p:cNvSpPr>
          <p:nvPr/>
        </p:nvSpPr>
        <p:spPr bwMode="auto">
          <a:xfrm>
            <a:off x="5539581" y="4229596"/>
            <a:ext cx="176530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sv-SE" sz="1000" dirty="0" smtClean="0">
                <a:solidFill>
                  <a:schemeClr val="accent3">
                    <a:lumMod val="50000"/>
                  </a:schemeClr>
                </a:solidFill>
              </a:rPr>
              <a:t>Främja resurseffektivitet och stödja övergången till en koldioxidsnål och klimattålig ekonomi inom jordbruks- och livsmedelssektorn.</a:t>
            </a:r>
          </a:p>
          <a:p>
            <a:pPr algn="ctr" eaLnBrk="1" hangingPunct="1">
              <a:defRPr/>
            </a:pPr>
            <a:endParaRPr lang="en-GB" sz="1000" b="1" dirty="0">
              <a:solidFill>
                <a:schemeClr val="accent3">
                  <a:lumMod val="50000"/>
                </a:schemeClr>
              </a:solidFill>
              <a:latin typeface="Arial" charset="0"/>
            </a:endParaRPr>
          </a:p>
        </p:txBody>
      </p:sp>
      <p:sp>
        <p:nvSpPr>
          <p:cNvPr id="15" name="Text Box 17"/>
          <p:cNvSpPr txBox="1">
            <a:spLocks noChangeArrowheads="1"/>
          </p:cNvSpPr>
          <p:nvPr/>
        </p:nvSpPr>
        <p:spPr bwMode="auto">
          <a:xfrm>
            <a:off x="7449343" y="4266108"/>
            <a:ext cx="1679575"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sv-SE" sz="1000" dirty="0" smtClean="0">
                <a:solidFill>
                  <a:schemeClr val="accent3">
                    <a:lumMod val="50000"/>
                  </a:schemeClr>
                </a:solidFill>
              </a:rPr>
              <a:t>Främja social utveckling, bekämpa fattigdom och skapa  ekonomisk utveckling  på landsbygden.</a:t>
            </a:r>
            <a:endParaRPr lang="en-GB" sz="1000" dirty="0">
              <a:solidFill>
                <a:schemeClr val="accent3">
                  <a:lumMod val="50000"/>
                </a:schemeClr>
              </a:solidFill>
              <a:latin typeface="Arial" charset="0"/>
            </a:endParaRPr>
          </a:p>
        </p:txBody>
      </p:sp>
      <p:sp>
        <p:nvSpPr>
          <p:cNvPr id="16" name="Rectangle 22"/>
          <p:cNvSpPr>
            <a:spLocks noChangeArrowheads="1"/>
          </p:cNvSpPr>
          <p:nvPr/>
        </p:nvSpPr>
        <p:spPr bwMode="auto">
          <a:xfrm>
            <a:off x="257968" y="5612308"/>
            <a:ext cx="85963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Unicode MS" pitchFamily="34" charset="-128"/>
              </a:defRPr>
            </a:lvl1pPr>
            <a:lvl2pPr marL="742950" indent="-285750" eaLnBrk="0" hangingPunct="0">
              <a:spcBef>
                <a:spcPct val="20000"/>
              </a:spcBef>
              <a:buChar char="–"/>
              <a:defRPr sz="2000">
                <a:solidFill>
                  <a:schemeClr val="tx1"/>
                </a:solidFill>
                <a:latin typeface="Arial Unicode MS" pitchFamily="34" charset="-128"/>
              </a:defRPr>
            </a:lvl2pPr>
            <a:lvl3pPr marL="1143000" indent="-228600" eaLnBrk="0" hangingPunct="0">
              <a:spcBef>
                <a:spcPct val="20000"/>
              </a:spcBef>
              <a:buChar char="•"/>
              <a:defRPr sz="20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en-GB" altLang="sv-SE" sz="2400" b="1" dirty="0">
                <a:solidFill>
                  <a:schemeClr val="bg1"/>
                </a:solidFill>
                <a:latin typeface="Arial" pitchFamily="34" charset="0"/>
              </a:rPr>
              <a:t>1</a:t>
            </a:r>
            <a:r>
              <a:rPr lang="en-GB" altLang="sv-SE" sz="1600" b="1" dirty="0">
                <a:solidFill>
                  <a:schemeClr val="bg1"/>
                </a:solidFill>
                <a:latin typeface="Arial" pitchFamily="34" charset="0"/>
              </a:rPr>
              <a:t>.</a:t>
            </a:r>
            <a:r>
              <a:rPr lang="sv-SE" altLang="sv-SE" sz="1600" dirty="0">
                <a:solidFill>
                  <a:schemeClr val="bg1"/>
                </a:solidFill>
                <a:latin typeface="Times New Roman" pitchFamily="18" charset="0"/>
              </a:rPr>
              <a:t> </a:t>
            </a:r>
            <a:r>
              <a:rPr lang="sv-SE" altLang="sv-SE" sz="1200" b="1" dirty="0">
                <a:solidFill>
                  <a:schemeClr val="bg1"/>
                </a:solidFill>
                <a:latin typeface="Times New Roman" pitchFamily="18" charset="0"/>
              </a:rPr>
              <a:t>Främja kunskapsöverföring och innovation inom jordbruk och på landsbygden</a:t>
            </a:r>
          </a:p>
          <a:p>
            <a:pPr algn="ctr" eaLnBrk="1" hangingPunct="1">
              <a:spcBef>
                <a:spcPct val="0"/>
              </a:spcBef>
              <a:buFontTx/>
              <a:buNone/>
            </a:pPr>
            <a:endParaRPr lang="en-GB" altLang="sv-SE" sz="1000" b="1" i="1" dirty="0">
              <a:solidFill>
                <a:schemeClr val="bg1"/>
              </a:solidFill>
              <a:latin typeface="Arial" pitchFamily="34" charset="0"/>
            </a:endParaRPr>
          </a:p>
        </p:txBody>
      </p:sp>
      <p:cxnSp>
        <p:nvCxnSpPr>
          <p:cNvPr id="17" name="AutoShape 25"/>
          <p:cNvCxnSpPr>
            <a:cxnSpLocks noChangeShapeType="1"/>
          </p:cNvCxnSpPr>
          <p:nvPr/>
        </p:nvCxnSpPr>
        <p:spPr bwMode="auto">
          <a:xfrm flipV="1">
            <a:off x="2247106" y="5128121"/>
            <a:ext cx="0" cy="503237"/>
          </a:xfrm>
          <a:prstGeom prst="straightConnector1">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29"/>
          <p:cNvCxnSpPr>
            <a:cxnSpLocks noChangeShapeType="1"/>
          </p:cNvCxnSpPr>
          <p:nvPr/>
        </p:nvCxnSpPr>
        <p:spPr bwMode="auto">
          <a:xfrm flipV="1">
            <a:off x="4196556" y="1459408"/>
            <a:ext cx="6350" cy="5508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30"/>
          <p:cNvSpPr txBox="1">
            <a:spLocks noChangeArrowheads="1"/>
          </p:cNvSpPr>
          <p:nvPr/>
        </p:nvSpPr>
        <p:spPr bwMode="auto">
          <a:xfrm>
            <a:off x="1816893" y="2751633"/>
            <a:ext cx="2208213" cy="522288"/>
          </a:xfrm>
          <a:prstGeom prst="rect">
            <a:avLst/>
          </a:prstGeom>
          <a:solidFill>
            <a:schemeClr val="accent3">
              <a:lumMod val="40000"/>
              <a:lumOff val="60000"/>
            </a:schemeClr>
          </a:solidFill>
          <a:ln>
            <a:noFill/>
          </a:ln>
          <a:effectLs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GB" sz="1400" b="1" dirty="0" err="1" smtClean="0">
                <a:solidFill>
                  <a:schemeClr val="tx1"/>
                </a:solidFill>
                <a:latin typeface="Arial" charset="0"/>
              </a:rPr>
              <a:t>Jordbrukets</a:t>
            </a:r>
            <a:r>
              <a:rPr lang="en-GB" sz="1400" b="1" dirty="0" smtClean="0">
                <a:solidFill>
                  <a:schemeClr val="tx1"/>
                </a:solidFill>
                <a:latin typeface="Arial" charset="0"/>
              </a:rPr>
              <a:t> </a:t>
            </a:r>
            <a:r>
              <a:rPr lang="en-GB" sz="1400" b="1" dirty="0" err="1" smtClean="0">
                <a:solidFill>
                  <a:schemeClr val="tx1"/>
                </a:solidFill>
                <a:latin typeface="Arial" charset="0"/>
              </a:rPr>
              <a:t>konkurrenskraft</a:t>
            </a:r>
            <a:endParaRPr lang="en-GB" sz="1400" b="1" dirty="0">
              <a:solidFill>
                <a:schemeClr val="tx1"/>
              </a:solidFill>
              <a:latin typeface="Arial" charset="0"/>
            </a:endParaRPr>
          </a:p>
        </p:txBody>
      </p:sp>
      <p:sp>
        <p:nvSpPr>
          <p:cNvPr id="20" name="Text Box 31"/>
          <p:cNvSpPr txBox="1">
            <a:spLocks noChangeArrowheads="1"/>
          </p:cNvSpPr>
          <p:nvPr/>
        </p:nvSpPr>
        <p:spPr bwMode="auto">
          <a:xfrm>
            <a:off x="5979318" y="2738933"/>
            <a:ext cx="2238375" cy="1077913"/>
          </a:xfrm>
          <a:prstGeom prst="rect">
            <a:avLst/>
          </a:prstGeom>
          <a:solidFill>
            <a:schemeClr val="accent3">
              <a:lumMod val="40000"/>
              <a:lumOff val="60000"/>
            </a:schemeClr>
          </a:solidFill>
          <a:ln w="9525">
            <a:noFill/>
            <a:miter lim="800000"/>
            <a:headEnd/>
            <a:tailEnd/>
          </a:ln>
          <a:effectLs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GB" sz="1400" b="1" dirty="0" err="1" smtClean="0">
                <a:solidFill>
                  <a:schemeClr val="tx1"/>
                </a:solidFill>
                <a:latin typeface="Arial" charset="0"/>
              </a:rPr>
              <a:t>Balanserad</a:t>
            </a:r>
            <a:r>
              <a:rPr lang="en-GB" sz="1400" b="1" dirty="0" smtClean="0">
                <a:solidFill>
                  <a:schemeClr val="tx1"/>
                </a:solidFill>
                <a:latin typeface="Arial" charset="0"/>
              </a:rPr>
              <a:t>  </a:t>
            </a:r>
            <a:r>
              <a:rPr lang="en-GB" sz="1400" b="1" dirty="0" err="1" smtClean="0">
                <a:solidFill>
                  <a:schemeClr val="tx1"/>
                </a:solidFill>
                <a:latin typeface="Arial" charset="0"/>
              </a:rPr>
              <a:t>territoriell</a:t>
            </a:r>
            <a:r>
              <a:rPr lang="en-GB" sz="1400" b="1" dirty="0" smtClean="0">
                <a:solidFill>
                  <a:schemeClr val="tx1"/>
                </a:solidFill>
                <a:latin typeface="Arial" charset="0"/>
              </a:rPr>
              <a:t> </a:t>
            </a:r>
            <a:r>
              <a:rPr lang="en-GB" sz="1400" b="1" dirty="0" err="1" smtClean="0">
                <a:solidFill>
                  <a:schemeClr val="tx1"/>
                </a:solidFill>
                <a:latin typeface="Arial" charset="0"/>
              </a:rPr>
              <a:t>utveckling</a:t>
            </a:r>
            <a:endParaRPr lang="en-GB" sz="1400" b="1" dirty="0" smtClean="0">
              <a:solidFill>
                <a:schemeClr val="tx1"/>
              </a:solidFill>
              <a:latin typeface="Arial" charset="0"/>
            </a:endParaRPr>
          </a:p>
          <a:p>
            <a:pPr eaLnBrk="1" hangingPunct="1">
              <a:defRPr/>
            </a:pPr>
            <a:r>
              <a:rPr lang="sv-SE" sz="1100" dirty="0" smtClean="0">
                <a:solidFill>
                  <a:schemeClr val="tx1"/>
                </a:solidFill>
              </a:rPr>
              <a:t>Alla geografiska områden inom EU ska utvecklas</a:t>
            </a:r>
            <a:endParaRPr lang="sv-SE" sz="1100" dirty="0">
              <a:solidFill>
                <a:schemeClr val="tx1"/>
              </a:solidFill>
            </a:endParaRPr>
          </a:p>
          <a:p>
            <a:pPr algn="ctr" eaLnBrk="1" hangingPunct="1">
              <a:defRPr/>
            </a:pPr>
            <a:endParaRPr lang="en-GB" sz="1400" b="1" dirty="0">
              <a:solidFill>
                <a:srgbClr val="000099"/>
              </a:solidFill>
              <a:latin typeface="Arial" charset="0"/>
            </a:endParaRPr>
          </a:p>
        </p:txBody>
      </p:sp>
      <p:sp>
        <p:nvSpPr>
          <p:cNvPr id="21" name="Text Box 32"/>
          <p:cNvSpPr txBox="1">
            <a:spLocks noChangeArrowheads="1"/>
          </p:cNvSpPr>
          <p:nvPr/>
        </p:nvSpPr>
        <p:spPr bwMode="auto">
          <a:xfrm>
            <a:off x="3620293" y="2751633"/>
            <a:ext cx="2352675" cy="738188"/>
          </a:xfrm>
          <a:prstGeom prst="rect">
            <a:avLst/>
          </a:prstGeom>
          <a:solidFill>
            <a:schemeClr val="accent3">
              <a:lumMod val="40000"/>
              <a:lumOff val="60000"/>
            </a:schemeClr>
          </a:solidFill>
          <a:ln>
            <a:noFill/>
          </a:ln>
          <a:effectLs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GB" sz="1400" b="1" dirty="0" err="1" smtClean="0">
                <a:solidFill>
                  <a:schemeClr val="tx1"/>
                </a:solidFill>
                <a:latin typeface="Arial" charset="0"/>
              </a:rPr>
              <a:t>Hållbar</a:t>
            </a:r>
            <a:r>
              <a:rPr lang="en-GB" sz="1400" b="1" dirty="0" smtClean="0">
                <a:solidFill>
                  <a:schemeClr val="tx1"/>
                </a:solidFill>
                <a:latin typeface="Arial" charset="0"/>
              </a:rPr>
              <a:t> </a:t>
            </a:r>
            <a:r>
              <a:rPr lang="en-GB" sz="1400" b="1" dirty="0" err="1" smtClean="0">
                <a:solidFill>
                  <a:schemeClr val="tx1"/>
                </a:solidFill>
                <a:latin typeface="Arial" charset="0"/>
              </a:rPr>
              <a:t>förvaltning</a:t>
            </a:r>
            <a:r>
              <a:rPr lang="en-GB" sz="1400" b="1" dirty="0" smtClean="0">
                <a:solidFill>
                  <a:schemeClr val="tx1"/>
                </a:solidFill>
                <a:latin typeface="Arial" charset="0"/>
              </a:rPr>
              <a:t> </a:t>
            </a:r>
            <a:r>
              <a:rPr lang="en-GB" sz="1400" b="1" dirty="0" err="1" smtClean="0">
                <a:solidFill>
                  <a:schemeClr val="tx1"/>
                </a:solidFill>
                <a:latin typeface="Arial" charset="0"/>
              </a:rPr>
              <a:t>av</a:t>
            </a:r>
            <a:r>
              <a:rPr lang="en-GB" sz="1400" b="1" dirty="0" smtClean="0">
                <a:solidFill>
                  <a:schemeClr val="tx1"/>
                </a:solidFill>
                <a:latin typeface="Arial" charset="0"/>
              </a:rPr>
              <a:t> </a:t>
            </a:r>
            <a:r>
              <a:rPr lang="en-GB" sz="1400" b="1" dirty="0" err="1" smtClean="0">
                <a:solidFill>
                  <a:schemeClr val="tx1"/>
                </a:solidFill>
                <a:latin typeface="Arial" charset="0"/>
              </a:rPr>
              <a:t>naturresurser</a:t>
            </a:r>
            <a:r>
              <a:rPr lang="en-GB" sz="1400" b="1" dirty="0" smtClean="0">
                <a:solidFill>
                  <a:schemeClr val="tx1"/>
                </a:solidFill>
                <a:latin typeface="Arial" charset="0"/>
              </a:rPr>
              <a:t> </a:t>
            </a:r>
            <a:r>
              <a:rPr lang="en-GB" sz="1400" b="1" dirty="0" err="1" smtClean="0">
                <a:solidFill>
                  <a:schemeClr val="tx1"/>
                </a:solidFill>
                <a:latin typeface="Arial" charset="0"/>
              </a:rPr>
              <a:t>och</a:t>
            </a:r>
            <a:r>
              <a:rPr lang="en-GB" sz="1400" b="1" dirty="0" smtClean="0">
                <a:solidFill>
                  <a:schemeClr val="tx1"/>
                </a:solidFill>
                <a:latin typeface="Arial" charset="0"/>
              </a:rPr>
              <a:t> </a:t>
            </a:r>
            <a:r>
              <a:rPr lang="en-GB" sz="1400" b="1" dirty="0" err="1" smtClean="0">
                <a:solidFill>
                  <a:schemeClr val="tx1"/>
                </a:solidFill>
                <a:latin typeface="Arial" charset="0"/>
              </a:rPr>
              <a:t>klimatåtgärder</a:t>
            </a:r>
            <a:endParaRPr lang="en-GB" sz="1400" b="1" dirty="0">
              <a:solidFill>
                <a:schemeClr val="tx1"/>
              </a:solidFill>
              <a:latin typeface="Arial" charset="0"/>
            </a:endParaRPr>
          </a:p>
        </p:txBody>
      </p:sp>
      <p:cxnSp>
        <p:nvCxnSpPr>
          <p:cNvPr id="22" name="AutoShape 33"/>
          <p:cNvCxnSpPr>
            <a:cxnSpLocks noChangeShapeType="1"/>
          </p:cNvCxnSpPr>
          <p:nvPr/>
        </p:nvCxnSpPr>
        <p:spPr bwMode="auto">
          <a:xfrm flipV="1">
            <a:off x="1674018" y="3259633"/>
            <a:ext cx="769938" cy="962025"/>
          </a:xfrm>
          <a:prstGeom prst="straightConnector1">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4"/>
          <p:cNvCxnSpPr>
            <a:cxnSpLocks noChangeShapeType="1"/>
          </p:cNvCxnSpPr>
          <p:nvPr/>
        </p:nvCxnSpPr>
        <p:spPr bwMode="auto">
          <a:xfrm flipH="1" flipV="1">
            <a:off x="2515393" y="3277096"/>
            <a:ext cx="277813" cy="925512"/>
          </a:xfrm>
          <a:prstGeom prst="straightConnector1">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5"/>
          <p:cNvCxnSpPr>
            <a:cxnSpLocks noChangeShapeType="1"/>
          </p:cNvCxnSpPr>
          <p:nvPr/>
        </p:nvCxnSpPr>
        <p:spPr bwMode="auto">
          <a:xfrm flipV="1">
            <a:off x="4298156" y="3489821"/>
            <a:ext cx="295275" cy="757237"/>
          </a:xfrm>
          <a:prstGeom prst="straightConnector1">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Ellips 24"/>
          <p:cNvSpPr/>
          <p:nvPr/>
        </p:nvSpPr>
        <p:spPr>
          <a:xfrm>
            <a:off x="2793206" y="1789608"/>
            <a:ext cx="3462337" cy="47466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cxnSp>
        <p:nvCxnSpPr>
          <p:cNvPr id="26" name="AutoShape 36"/>
          <p:cNvCxnSpPr>
            <a:cxnSpLocks noChangeShapeType="1"/>
          </p:cNvCxnSpPr>
          <p:nvPr/>
        </p:nvCxnSpPr>
        <p:spPr bwMode="auto">
          <a:xfrm flipH="1" flipV="1">
            <a:off x="4844256" y="3489821"/>
            <a:ext cx="1020762" cy="738187"/>
          </a:xfrm>
          <a:prstGeom prst="straightConnector1">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7"/>
          <p:cNvCxnSpPr>
            <a:cxnSpLocks noChangeShapeType="1"/>
          </p:cNvCxnSpPr>
          <p:nvPr/>
        </p:nvCxnSpPr>
        <p:spPr bwMode="auto">
          <a:xfrm flipH="1" flipV="1">
            <a:off x="7098506" y="3673971"/>
            <a:ext cx="550862" cy="536575"/>
          </a:xfrm>
          <a:prstGeom prst="straightConnector1">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ruta 36"/>
          <p:cNvSpPr txBox="1">
            <a:spLocks noChangeArrowheads="1"/>
          </p:cNvSpPr>
          <p:nvPr/>
        </p:nvSpPr>
        <p:spPr bwMode="auto">
          <a:xfrm>
            <a:off x="-18257" y="1856283"/>
            <a:ext cx="9180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Unicode MS" pitchFamily="34" charset="-128"/>
              </a:defRPr>
            </a:lvl1pPr>
            <a:lvl2pPr marL="742950" indent="-285750" eaLnBrk="0" hangingPunct="0">
              <a:spcBef>
                <a:spcPct val="20000"/>
              </a:spcBef>
              <a:buChar char="–"/>
              <a:defRPr sz="2000">
                <a:solidFill>
                  <a:schemeClr val="tx1"/>
                </a:solidFill>
                <a:latin typeface="Arial Unicode MS" pitchFamily="34" charset="-128"/>
              </a:defRPr>
            </a:lvl2pPr>
            <a:lvl3pPr marL="1143000" indent="-228600" eaLnBrk="0" hangingPunct="0">
              <a:spcBef>
                <a:spcPct val="20000"/>
              </a:spcBef>
              <a:buChar char="•"/>
              <a:defRPr sz="20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sv-SE" altLang="sv-SE" sz="1400" b="1">
                <a:solidFill>
                  <a:schemeClr val="bg1"/>
                </a:solidFill>
                <a:latin typeface="Times New Roman" pitchFamily="18" charset="0"/>
              </a:rPr>
              <a:t>   Jordbrukspolitik efter 2013</a:t>
            </a:r>
          </a:p>
        </p:txBody>
      </p:sp>
      <p:cxnSp>
        <p:nvCxnSpPr>
          <p:cNvPr id="29" name="AutoShape 25"/>
          <p:cNvCxnSpPr>
            <a:cxnSpLocks noChangeShapeType="1"/>
          </p:cNvCxnSpPr>
          <p:nvPr/>
        </p:nvCxnSpPr>
        <p:spPr bwMode="auto">
          <a:xfrm flipV="1">
            <a:off x="402431" y="5099546"/>
            <a:ext cx="0" cy="569912"/>
          </a:xfrm>
          <a:prstGeom prst="straightConnector1">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ruta 29"/>
          <p:cNvSpPr txBox="1"/>
          <p:nvPr/>
        </p:nvSpPr>
        <p:spPr>
          <a:xfrm>
            <a:off x="232568" y="4202608"/>
            <a:ext cx="588963" cy="369888"/>
          </a:xfrm>
          <a:prstGeom prst="rect">
            <a:avLst/>
          </a:prstGeom>
          <a:noFill/>
        </p:spPr>
        <p:txBody>
          <a:bodyPr>
            <a:spAutoFit/>
          </a:bodyPr>
          <a:lstStyle/>
          <a:p>
            <a:pPr>
              <a:defRPr/>
            </a:pPr>
            <a:r>
              <a:rPr lang="en-GB" b="1" dirty="0">
                <a:solidFill>
                  <a:schemeClr val="accent3">
                    <a:lumMod val="50000"/>
                  </a:schemeClr>
                </a:solidFill>
                <a:latin typeface="Arial" charset="0"/>
              </a:rPr>
              <a:t>2</a:t>
            </a:r>
            <a:r>
              <a:rPr lang="en-GB" b="1" i="1" dirty="0">
                <a:solidFill>
                  <a:schemeClr val="accent3">
                    <a:lumMod val="50000"/>
                  </a:schemeClr>
                </a:solidFill>
                <a:latin typeface="Arial" charset="0"/>
              </a:rPr>
              <a:t>.</a:t>
            </a:r>
            <a:endParaRPr lang="sv-SE" dirty="0">
              <a:solidFill>
                <a:schemeClr val="accent3">
                  <a:lumMod val="50000"/>
                </a:schemeClr>
              </a:solidFill>
            </a:endParaRPr>
          </a:p>
        </p:txBody>
      </p:sp>
      <p:sp>
        <p:nvSpPr>
          <p:cNvPr id="31" name="textruta 30"/>
          <p:cNvSpPr txBox="1"/>
          <p:nvPr/>
        </p:nvSpPr>
        <p:spPr>
          <a:xfrm>
            <a:off x="2058193" y="4228008"/>
            <a:ext cx="407988" cy="369888"/>
          </a:xfrm>
          <a:prstGeom prst="rect">
            <a:avLst/>
          </a:prstGeom>
          <a:noFill/>
        </p:spPr>
        <p:txBody>
          <a:bodyPr>
            <a:spAutoFit/>
          </a:bodyPr>
          <a:lstStyle/>
          <a:p>
            <a:pPr>
              <a:defRPr/>
            </a:pPr>
            <a:r>
              <a:rPr lang="en-GB" b="1" dirty="0">
                <a:solidFill>
                  <a:schemeClr val="accent3">
                    <a:lumMod val="50000"/>
                  </a:schemeClr>
                </a:solidFill>
                <a:latin typeface="Arial" charset="0"/>
              </a:rPr>
              <a:t>3</a:t>
            </a:r>
            <a:r>
              <a:rPr lang="en-GB" b="1" i="1" dirty="0">
                <a:solidFill>
                  <a:schemeClr val="accent3">
                    <a:lumMod val="50000"/>
                  </a:schemeClr>
                </a:solidFill>
                <a:latin typeface="Arial" charset="0"/>
              </a:rPr>
              <a:t>. </a:t>
            </a:r>
            <a:endParaRPr lang="sv-SE" dirty="0">
              <a:solidFill>
                <a:schemeClr val="accent3">
                  <a:lumMod val="50000"/>
                </a:schemeClr>
              </a:solidFill>
            </a:endParaRPr>
          </a:p>
        </p:txBody>
      </p:sp>
      <p:sp>
        <p:nvSpPr>
          <p:cNvPr id="32" name="textruta 31"/>
          <p:cNvSpPr txBox="1"/>
          <p:nvPr/>
        </p:nvSpPr>
        <p:spPr>
          <a:xfrm>
            <a:off x="7249318" y="4210546"/>
            <a:ext cx="523875" cy="368300"/>
          </a:xfrm>
          <a:prstGeom prst="rect">
            <a:avLst/>
          </a:prstGeom>
          <a:noFill/>
        </p:spPr>
        <p:txBody>
          <a:bodyPr>
            <a:spAutoFit/>
          </a:bodyPr>
          <a:lstStyle/>
          <a:p>
            <a:pPr>
              <a:defRPr/>
            </a:pPr>
            <a:r>
              <a:rPr lang="en-GB" b="1" dirty="0">
                <a:solidFill>
                  <a:schemeClr val="accent3">
                    <a:lumMod val="50000"/>
                  </a:schemeClr>
                </a:solidFill>
                <a:latin typeface="Arial" charset="0"/>
              </a:rPr>
              <a:t>6</a:t>
            </a:r>
            <a:r>
              <a:rPr lang="en-GB" b="1" i="1" dirty="0">
                <a:solidFill>
                  <a:schemeClr val="accent3">
                    <a:lumMod val="50000"/>
                  </a:schemeClr>
                </a:solidFill>
                <a:latin typeface="Arial" charset="0"/>
              </a:rPr>
              <a:t>. </a:t>
            </a:r>
            <a:endParaRPr lang="sv-SE" dirty="0">
              <a:solidFill>
                <a:schemeClr val="accent3">
                  <a:lumMod val="50000"/>
                </a:schemeClr>
              </a:solidFill>
            </a:endParaRPr>
          </a:p>
        </p:txBody>
      </p:sp>
      <p:sp>
        <p:nvSpPr>
          <p:cNvPr id="33" name="textruta 32"/>
          <p:cNvSpPr txBox="1"/>
          <p:nvPr/>
        </p:nvSpPr>
        <p:spPr>
          <a:xfrm>
            <a:off x="5325268" y="4221658"/>
            <a:ext cx="522288" cy="368300"/>
          </a:xfrm>
          <a:prstGeom prst="rect">
            <a:avLst/>
          </a:prstGeom>
          <a:noFill/>
        </p:spPr>
        <p:txBody>
          <a:bodyPr>
            <a:spAutoFit/>
          </a:bodyPr>
          <a:lstStyle/>
          <a:p>
            <a:pPr>
              <a:defRPr/>
            </a:pPr>
            <a:r>
              <a:rPr lang="en-GB" b="1" dirty="0">
                <a:solidFill>
                  <a:schemeClr val="accent3">
                    <a:lumMod val="50000"/>
                  </a:schemeClr>
                </a:solidFill>
                <a:latin typeface="Arial" charset="0"/>
              </a:rPr>
              <a:t>5</a:t>
            </a:r>
            <a:r>
              <a:rPr lang="en-GB" b="1" i="1" dirty="0">
                <a:solidFill>
                  <a:schemeClr val="accent3">
                    <a:lumMod val="50000"/>
                  </a:schemeClr>
                </a:solidFill>
                <a:latin typeface="Arial" charset="0"/>
              </a:rPr>
              <a:t>. </a:t>
            </a:r>
            <a:endParaRPr lang="sv-SE" dirty="0">
              <a:solidFill>
                <a:schemeClr val="accent3">
                  <a:lumMod val="50000"/>
                </a:schemeClr>
              </a:solidFill>
            </a:endParaRPr>
          </a:p>
        </p:txBody>
      </p:sp>
      <p:sp>
        <p:nvSpPr>
          <p:cNvPr id="34" name="textruta 33"/>
          <p:cNvSpPr txBox="1"/>
          <p:nvPr/>
        </p:nvSpPr>
        <p:spPr>
          <a:xfrm>
            <a:off x="3701256" y="4247058"/>
            <a:ext cx="596900" cy="369888"/>
          </a:xfrm>
          <a:prstGeom prst="rect">
            <a:avLst/>
          </a:prstGeom>
          <a:noFill/>
        </p:spPr>
        <p:txBody>
          <a:bodyPr>
            <a:spAutoFit/>
          </a:bodyPr>
          <a:lstStyle/>
          <a:p>
            <a:pPr>
              <a:defRPr/>
            </a:pPr>
            <a:r>
              <a:rPr lang="en-GB" b="1" dirty="0">
                <a:solidFill>
                  <a:schemeClr val="accent3">
                    <a:lumMod val="50000"/>
                  </a:schemeClr>
                </a:solidFill>
                <a:latin typeface="Arial" charset="0"/>
              </a:rPr>
              <a:t>4</a:t>
            </a:r>
            <a:r>
              <a:rPr lang="en-GB" b="1" i="1" dirty="0">
                <a:solidFill>
                  <a:schemeClr val="accent3">
                    <a:lumMod val="50000"/>
                  </a:schemeClr>
                </a:solidFill>
                <a:latin typeface="Arial" charset="0"/>
              </a:rPr>
              <a:t>. </a:t>
            </a:r>
            <a:endParaRPr lang="sv-SE" dirty="0">
              <a:solidFill>
                <a:schemeClr val="accent3">
                  <a:lumMod val="50000"/>
                </a:schemeClr>
              </a:solidFill>
            </a:endParaRPr>
          </a:p>
        </p:txBody>
      </p:sp>
      <p:sp>
        <p:nvSpPr>
          <p:cNvPr id="35" name="Rektangel 46"/>
          <p:cNvSpPr>
            <a:spLocks noChangeArrowheads="1"/>
          </p:cNvSpPr>
          <p:nvPr/>
        </p:nvSpPr>
        <p:spPr bwMode="auto">
          <a:xfrm>
            <a:off x="219868" y="5974258"/>
            <a:ext cx="7966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Unicode MS" pitchFamily="34" charset="-128"/>
              </a:defRPr>
            </a:lvl1pPr>
            <a:lvl2pPr marL="742950" indent="-285750" eaLnBrk="0" hangingPunct="0">
              <a:spcBef>
                <a:spcPct val="20000"/>
              </a:spcBef>
              <a:buChar char="–"/>
              <a:defRPr sz="2000">
                <a:solidFill>
                  <a:schemeClr val="tx1"/>
                </a:solidFill>
                <a:latin typeface="Arial Unicode MS" pitchFamily="34" charset="-128"/>
              </a:defRPr>
            </a:lvl2pPr>
            <a:lvl3pPr marL="1143000" indent="-228600" eaLnBrk="0" hangingPunct="0">
              <a:spcBef>
                <a:spcPct val="20000"/>
              </a:spcBef>
              <a:buChar char="•"/>
              <a:defRPr sz="20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en-GB" altLang="sv-SE" sz="1000" b="1">
                <a:latin typeface="Arial" pitchFamily="34" charset="0"/>
              </a:rPr>
              <a:t>1-6 är prioriteringar i pelare II . </a:t>
            </a:r>
            <a:r>
              <a:rPr lang="en-GB" altLang="sv-SE" sz="1000">
                <a:latin typeface="Arial" pitchFamily="34" charset="0"/>
              </a:rPr>
              <a:t>Under varje prioritering finns fokusområden som utgår från förordningens artiklar.</a:t>
            </a:r>
          </a:p>
        </p:txBody>
      </p:sp>
      <p:sp>
        <p:nvSpPr>
          <p:cNvPr id="36" name="textruta 49"/>
          <p:cNvSpPr txBox="1">
            <a:spLocks noChangeArrowheads="1"/>
          </p:cNvSpPr>
          <p:nvPr/>
        </p:nvSpPr>
        <p:spPr bwMode="auto">
          <a:xfrm>
            <a:off x="1085056" y="332656"/>
            <a:ext cx="636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Unicode MS" pitchFamily="34" charset="-128"/>
              </a:defRPr>
            </a:lvl1pPr>
            <a:lvl2pPr marL="742950" indent="-285750" eaLnBrk="0" hangingPunct="0">
              <a:spcBef>
                <a:spcPct val="20000"/>
              </a:spcBef>
              <a:buChar char="–"/>
              <a:defRPr sz="2000">
                <a:solidFill>
                  <a:schemeClr val="tx1"/>
                </a:solidFill>
                <a:latin typeface="Arial Unicode MS" pitchFamily="34" charset="-128"/>
              </a:defRPr>
            </a:lvl2pPr>
            <a:lvl3pPr marL="1143000" indent="-228600" eaLnBrk="0" hangingPunct="0">
              <a:spcBef>
                <a:spcPct val="20000"/>
              </a:spcBef>
              <a:buChar char="•"/>
              <a:defRPr sz="20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sv-SE" altLang="sv-SE" sz="2800" b="1" dirty="0">
                <a:latin typeface="Times New Roman" pitchFamily="18" charset="0"/>
              </a:rPr>
              <a:t>Ny struktur för programmet</a:t>
            </a:r>
          </a:p>
        </p:txBody>
      </p:sp>
      <p:sp>
        <p:nvSpPr>
          <p:cNvPr id="37" name="textruta 36"/>
          <p:cNvSpPr txBox="1"/>
          <p:nvPr/>
        </p:nvSpPr>
        <p:spPr>
          <a:xfrm>
            <a:off x="267493" y="2794496"/>
            <a:ext cx="1296988" cy="460375"/>
          </a:xfrm>
          <a:prstGeom prst="rect">
            <a:avLst/>
          </a:prstGeom>
          <a:solidFill>
            <a:schemeClr val="accent3">
              <a:lumMod val="75000"/>
            </a:schemeClr>
          </a:solidFill>
        </p:spPr>
        <p:txBody>
          <a:bodyPr>
            <a:spAutoFit/>
          </a:bodyPr>
          <a:lstStyle/>
          <a:p>
            <a:pPr>
              <a:defRPr/>
            </a:pPr>
            <a:r>
              <a:rPr lang="en-GB" sz="1200" b="1" dirty="0" err="1">
                <a:solidFill>
                  <a:schemeClr val="bg1"/>
                </a:solidFill>
                <a:latin typeface="Arial" charset="0"/>
              </a:rPr>
              <a:t>Landsbygds-politikens</a:t>
            </a:r>
            <a:r>
              <a:rPr lang="en-GB" sz="1200" b="1" dirty="0">
                <a:solidFill>
                  <a:schemeClr val="bg1"/>
                </a:solidFill>
                <a:latin typeface="Arial" charset="0"/>
              </a:rPr>
              <a:t> </a:t>
            </a:r>
            <a:r>
              <a:rPr lang="en-GB" sz="1200" b="1" dirty="0" err="1">
                <a:solidFill>
                  <a:schemeClr val="bg1"/>
                </a:solidFill>
                <a:latin typeface="Arial" charset="0"/>
              </a:rPr>
              <a:t>mål</a:t>
            </a:r>
            <a:endParaRPr lang="en-GB" sz="1200" b="1" dirty="0">
              <a:solidFill>
                <a:schemeClr val="bg1"/>
              </a:solidFill>
              <a:latin typeface="Arial" charset="0"/>
            </a:endParaRPr>
          </a:p>
        </p:txBody>
      </p:sp>
      <p:cxnSp>
        <p:nvCxnSpPr>
          <p:cNvPr id="38" name="AutoShape 25"/>
          <p:cNvCxnSpPr>
            <a:cxnSpLocks noChangeShapeType="1"/>
          </p:cNvCxnSpPr>
          <p:nvPr/>
        </p:nvCxnSpPr>
        <p:spPr bwMode="auto">
          <a:xfrm flipV="1">
            <a:off x="3934618" y="5128121"/>
            <a:ext cx="9525" cy="503237"/>
          </a:xfrm>
          <a:prstGeom prst="straightConnector1">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25"/>
          <p:cNvCxnSpPr>
            <a:cxnSpLocks noChangeShapeType="1"/>
          </p:cNvCxnSpPr>
          <p:nvPr/>
        </p:nvCxnSpPr>
        <p:spPr bwMode="auto">
          <a:xfrm flipV="1">
            <a:off x="5509418" y="5128121"/>
            <a:ext cx="0" cy="503237"/>
          </a:xfrm>
          <a:prstGeom prst="straightConnector1">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25"/>
          <p:cNvCxnSpPr>
            <a:cxnSpLocks noChangeShapeType="1"/>
          </p:cNvCxnSpPr>
          <p:nvPr/>
        </p:nvCxnSpPr>
        <p:spPr bwMode="auto">
          <a:xfrm flipV="1">
            <a:off x="7431881" y="5128121"/>
            <a:ext cx="0" cy="503237"/>
          </a:xfrm>
          <a:prstGeom prst="straightConnector1">
            <a:avLst/>
          </a:prstGeom>
          <a:noFill/>
          <a:ln w="57150">
            <a:solidFill>
              <a:schemeClr val="accent3">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Upp 40"/>
          <p:cNvSpPr/>
          <p:nvPr/>
        </p:nvSpPr>
        <p:spPr>
          <a:xfrm>
            <a:off x="3869531" y="2334121"/>
            <a:ext cx="1112837" cy="311150"/>
          </a:xfrm>
          <a:prstGeom prst="upArrow">
            <a:avLst>
              <a:gd name="adj1" fmla="val 50000"/>
              <a:gd name="adj2" fmla="val 42441"/>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2" name="Rectangle 2"/>
          <p:cNvSpPr>
            <a:spLocks noChangeArrowheads="1"/>
          </p:cNvSpPr>
          <p:nvPr/>
        </p:nvSpPr>
        <p:spPr bwMode="auto">
          <a:xfrm>
            <a:off x="244514" y="1065988"/>
            <a:ext cx="1703388" cy="676275"/>
          </a:xfrm>
          <a:prstGeom prst="rect">
            <a:avLst/>
          </a:prstGeom>
          <a:solidFill>
            <a:schemeClr val="accent3">
              <a:lumMod val="60000"/>
              <a:lumOff val="40000"/>
            </a:schemeClr>
          </a:solidFill>
          <a:ln>
            <a:noFill/>
          </a:ln>
          <a:effectLst/>
          <a:extLst/>
        </p:spPr>
        <p:txBody>
          <a:bodyPr wrap="none" anchor="ctr"/>
          <a:lstStyle/>
          <a:p>
            <a:pPr>
              <a:defRPr/>
            </a:pPr>
            <a:r>
              <a:rPr lang="en-GB" b="1" dirty="0">
                <a:latin typeface="Arial" charset="0"/>
              </a:rPr>
              <a:t>EU 2020 </a:t>
            </a:r>
            <a:r>
              <a:rPr lang="en-GB" sz="1600" b="1" dirty="0">
                <a:effectLst>
                  <a:outerShdw blurRad="38100" dist="38100" dir="2700000" algn="tl">
                    <a:srgbClr val="000000"/>
                  </a:outerShdw>
                </a:effectLst>
                <a:latin typeface="Arial" charset="0"/>
              </a:rPr>
              <a:t/>
            </a:r>
            <a:br>
              <a:rPr lang="en-GB" sz="1600" b="1" dirty="0">
                <a:effectLst>
                  <a:outerShdw blurRad="38100" dist="38100" dir="2700000" algn="tl">
                    <a:srgbClr val="000000"/>
                  </a:outerShdw>
                </a:effectLst>
                <a:latin typeface="Arial" charset="0"/>
              </a:rPr>
            </a:br>
            <a:r>
              <a:rPr lang="en-GB" sz="1050" dirty="0">
                <a:latin typeface="Arial" charset="0"/>
              </a:rPr>
              <a:t>EU:s </a:t>
            </a:r>
            <a:r>
              <a:rPr lang="en-GB" sz="1050" dirty="0" err="1">
                <a:latin typeface="Arial" charset="0"/>
              </a:rPr>
              <a:t>strategi</a:t>
            </a:r>
            <a:r>
              <a:rPr lang="en-GB" sz="1050" dirty="0">
                <a:latin typeface="Arial" charset="0"/>
              </a:rPr>
              <a:t> </a:t>
            </a:r>
            <a:r>
              <a:rPr lang="en-GB" sz="1050" dirty="0" err="1">
                <a:latin typeface="Arial" charset="0"/>
              </a:rPr>
              <a:t>för</a:t>
            </a:r>
            <a:r>
              <a:rPr lang="en-GB" sz="1050" dirty="0">
                <a:latin typeface="Arial" charset="0"/>
              </a:rPr>
              <a:t> </a:t>
            </a:r>
            <a:r>
              <a:rPr lang="en-GB" sz="1050" dirty="0" err="1">
                <a:latin typeface="Arial" charset="0"/>
              </a:rPr>
              <a:t>tillväxt</a:t>
            </a:r>
            <a:r>
              <a:rPr lang="en-GB" sz="1050" dirty="0">
                <a:latin typeface="Arial" charset="0"/>
              </a:rPr>
              <a:t> </a:t>
            </a:r>
            <a:br>
              <a:rPr lang="en-GB" sz="1050" dirty="0">
                <a:latin typeface="Arial" charset="0"/>
              </a:rPr>
            </a:br>
            <a:r>
              <a:rPr lang="en-GB" sz="1050" dirty="0" err="1">
                <a:latin typeface="Arial" charset="0"/>
              </a:rPr>
              <a:t>och</a:t>
            </a:r>
            <a:r>
              <a:rPr lang="en-GB" sz="1050" dirty="0">
                <a:latin typeface="Arial" charset="0"/>
              </a:rPr>
              <a:t> </a:t>
            </a:r>
            <a:r>
              <a:rPr lang="en-GB" sz="1050" dirty="0" err="1">
                <a:latin typeface="Arial" charset="0"/>
              </a:rPr>
              <a:t>sysselsättning</a:t>
            </a:r>
            <a:endParaRPr lang="en-GB" sz="1050" dirty="0">
              <a:latin typeface="Arial" charset="0"/>
            </a:endParaRPr>
          </a:p>
        </p:txBody>
      </p:sp>
      <p:sp>
        <p:nvSpPr>
          <p:cNvPr id="43" name="textruta 47"/>
          <p:cNvSpPr txBox="1">
            <a:spLocks noChangeArrowheads="1"/>
          </p:cNvSpPr>
          <p:nvPr/>
        </p:nvSpPr>
        <p:spPr bwMode="auto">
          <a:xfrm>
            <a:off x="7577931" y="6007596"/>
            <a:ext cx="13684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Unicode MS" pitchFamily="34" charset="-128"/>
              </a:defRPr>
            </a:lvl1pPr>
            <a:lvl2pPr marL="742950" indent="-285750" eaLnBrk="0" hangingPunct="0">
              <a:spcBef>
                <a:spcPct val="20000"/>
              </a:spcBef>
              <a:buChar char="–"/>
              <a:defRPr sz="2000">
                <a:solidFill>
                  <a:schemeClr val="tx1"/>
                </a:solidFill>
                <a:latin typeface="Arial Unicode MS" pitchFamily="34" charset="-128"/>
              </a:defRPr>
            </a:lvl2pPr>
            <a:lvl3pPr marL="1143000" indent="-228600" eaLnBrk="0" hangingPunct="0">
              <a:spcBef>
                <a:spcPct val="20000"/>
              </a:spcBef>
              <a:buChar char="•"/>
              <a:defRPr sz="20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r" eaLnBrk="1" hangingPunct="1">
              <a:spcBef>
                <a:spcPct val="0"/>
              </a:spcBef>
              <a:buFontTx/>
              <a:buNone/>
            </a:pPr>
            <a:r>
              <a:rPr lang="sv-SE" altLang="sv-SE" sz="1100">
                <a:latin typeface="Times New Roman" pitchFamily="18" charset="0"/>
              </a:rPr>
              <a:t>2013-12-12</a:t>
            </a:r>
            <a:endParaRPr lang="sv-SE" altLang="sv-SE" sz="2400">
              <a:latin typeface="Times New Roman" pitchFamily="18" charset="0"/>
            </a:endParaRPr>
          </a:p>
        </p:txBody>
      </p:sp>
    </p:spTree>
    <p:extLst>
      <p:ext uri="{BB962C8B-B14F-4D97-AF65-F5344CB8AC3E}">
        <p14:creationId xmlns:p14="http://schemas.microsoft.com/office/powerpoint/2010/main" val="610772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971600" y="548680"/>
            <a:ext cx="712656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altLang="sv-SE" sz="2800" smtClean="0"/>
              <a:t>Jämförelse mellan förutsättningar för Landsbygdsprogrammet 2007 och 2014</a:t>
            </a:r>
            <a:endParaRPr lang="sv-SE" altLang="sv-SE" sz="2800" dirty="0"/>
          </a:p>
        </p:txBody>
      </p:sp>
      <p:sp>
        <p:nvSpPr>
          <p:cNvPr id="6" name="Platshållare för innehåll 2"/>
          <p:cNvSpPr txBox="1">
            <a:spLocks/>
          </p:cNvSpPr>
          <p:nvPr/>
        </p:nvSpPr>
        <p:spPr>
          <a:xfrm>
            <a:off x="684213" y="1846263"/>
            <a:ext cx="7524750" cy="38862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sv-SE" smtClean="0"/>
          </a:p>
          <a:p>
            <a:pPr>
              <a:defRPr/>
            </a:pPr>
            <a:endParaRPr lang="sv-SE" sz="1600" smtClean="0"/>
          </a:p>
          <a:p>
            <a:pPr>
              <a:defRPr/>
            </a:pPr>
            <a:endParaRPr lang="sv-SE" sz="1600" smtClean="0"/>
          </a:p>
          <a:p>
            <a:pPr>
              <a:defRPr/>
            </a:pPr>
            <a:endParaRPr lang="sv-SE" sz="1600" smtClean="0"/>
          </a:p>
          <a:p>
            <a:pPr>
              <a:defRPr/>
            </a:pPr>
            <a:endParaRPr lang="sv-SE" sz="1600" smtClean="0"/>
          </a:p>
          <a:p>
            <a:pPr>
              <a:defRPr/>
            </a:pPr>
            <a:endParaRPr lang="sv-SE" sz="1600" smtClean="0"/>
          </a:p>
          <a:p>
            <a:pPr>
              <a:defRPr/>
            </a:pPr>
            <a:endParaRPr lang="sv-SE" sz="1600" smtClean="0"/>
          </a:p>
          <a:p>
            <a:pPr>
              <a:defRPr/>
            </a:pPr>
            <a:endParaRPr lang="sv-SE" sz="1600" smtClean="0"/>
          </a:p>
          <a:p>
            <a:pPr>
              <a:defRPr/>
            </a:pPr>
            <a:endParaRPr lang="sv-SE" sz="1600" smtClean="0"/>
          </a:p>
          <a:p>
            <a:pPr>
              <a:defRPr/>
            </a:pPr>
            <a:endParaRPr lang="sv-SE" sz="1600" smtClean="0"/>
          </a:p>
          <a:p>
            <a:pPr>
              <a:defRPr/>
            </a:pPr>
            <a:endParaRPr lang="sv-SE" sz="1600" smtClean="0"/>
          </a:p>
          <a:p>
            <a:pPr>
              <a:defRPr/>
            </a:pPr>
            <a:endParaRPr lang="sv-SE" sz="1600" smtClean="0"/>
          </a:p>
          <a:p>
            <a:pPr marL="0" indent="0">
              <a:buFontTx/>
              <a:buNone/>
              <a:defRPr/>
            </a:pPr>
            <a:endParaRPr lang="sv-SE" sz="1600" smtClean="0"/>
          </a:p>
          <a:p>
            <a:pPr marL="0" indent="0">
              <a:buFontTx/>
              <a:buNone/>
              <a:defRPr/>
            </a:pPr>
            <a:r>
              <a:rPr lang="sv-SE" sz="1600" smtClean="0"/>
              <a:t>TA -  1 313 miljoner kr, 3,6% av programbudget</a:t>
            </a:r>
            <a:endParaRPr lang="sv-SE" sz="1600" dirty="0"/>
          </a:p>
        </p:txBody>
      </p:sp>
      <p:graphicFrame>
        <p:nvGraphicFramePr>
          <p:cNvPr id="7" name="Tabell 6"/>
          <p:cNvGraphicFramePr>
            <a:graphicFrameLocks noGrp="1"/>
          </p:cNvGraphicFramePr>
          <p:nvPr>
            <p:extLst>
              <p:ext uri="{D42A27DB-BD31-4B8C-83A1-F6EECF244321}">
                <p14:modId xmlns:p14="http://schemas.microsoft.com/office/powerpoint/2010/main" val="2214429177"/>
              </p:ext>
            </p:extLst>
          </p:nvPr>
        </p:nvGraphicFramePr>
        <p:xfrm>
          <a:off x="755650" y="1916113"/>
          <a:ext cx="7596188" cy="1463676"/>
        </p:xfrm>
        <a:graphic>
          <a:graphicData uri="http://schemas.openxmlformats.org/drawingml/2006/table">
            <a:tbl>
              <a:tblPr firstRow="1" firstCol="1" bandRow="1">
                <a:tableStyleId>{5C22544A-7EE6-4342-B048-85BDC9FD1C3A}</a:tableStyleId>
              </a:tblPr>
              <a:tblGrid>
                <a:gridCol w="3132668"/>
                <a:gridCol w="1153101"/>
                <a:gridCol w="3310419"/>
              </a:tblGrid>
              <a:tr h="295771">
                <a:tc>
                  <a:txBody>
                    <a:bodyPr/>
                    <a:lstStyle/>
                    <a:p>
                      <a:pPr>
                        <a:lnSpc>
                          <a:spcPct val="115000"/>
                        </a:lnSpc>
                        <a:spcAft>
                          <a:spcPts val="0"/>
                        </a:spcAft>
                      </a:pPr>
                      <a:r>
                        <a:rPr lang="sv-SE" sz="1100" dirty="0" smtClean="0">
                          <a:effectLst/>
                        </a:rPr>
                        <a:t>2014</a:t>
                      </a:r>
                      <a:endParaRPr lang="sv-SE" sz="1100" dirty="0">
                        <a:effectLst/>
                        <a:latin typeface="Calibri"/>
                        <a:ea typeface="Calibri"/>
                        <a:cs typeface="Times New Roman"/>
                      </a:endParaRPr>
                    </a:p>
                  </a:txBody>
                  <a:tcPr marL="68575" marR="68575" marT="0" marB="0"/>
                </a:tc>
                <a:tc>
                  <a:txBody>
                    <a:bodyPr/>
                    <a:lstStyle/>
                    <a:p>
                      <a:pPr>
                        <a:lnSpc>
                          <a:spcPct val="115000"/>
                        </a:lnSpc>
                        <a:spcAft>
                          <a:spcPts val="0"/>
                        </a:spcAft>
                      </a:pPr>
                      <a:r>
                        <a:rPr lang="sv-SE" sz="1100">
                          <a:effectLst/>
                        </a:rPr>
                        <a:t>Milj SEK</a:t>
                      </a:r>
                      <a:endParaRPr lang="sv-SE" sz="1100">
                        <a:effectLst/>
                        <a:latin typeface="Calibri"/>
                        <a:ea typeface="Calibri"/>
                        <a:cs typeface="Times New Roman"/>
                      </a:endParaRPr>
                    </a:p>
                  </a:txBody>
                  <a:tcPr marL="68575" marR="68575" marT="0" marB="0"/>
                </a:tc>
                <a:tc>
                  <a:txBody>
                    <a:bodyPr/>
                    <a:lstStyle/>
                    <a:p>
                      <a:pPr>
                        <a:lnSpc>
                          <a:spcPct val="115000"/>
                        </a:lnSpc>
                        <a:spcAft>
                          <a:spcPts val="0"/>
                        </a:spcAft>
                      </a:pPr>
                      <a:r>
                        <a:rPr lang="sv-SE" sz="1100">
                          <a:effectLst/>
                        </a:rPr>
                        <a:t>Anslag</a:t>
                      </a:r>
                      <a:endParaRPr lang="sv-SE" sz="1100">
                        <a:effectLst/>
                        <a:latin typeface="Calibri"/>
                        <a:ea typeface="Calibri"/>
                        <a:cs typeface="Times New Roman"/>
                      </a:endParaRPr>
                    </a:p>
                  </a:txBody>
                  <a:tcPr marL="68575" marR="68575" marT="0" marB="0"/>
                </a:tc>
              </a:tr>
              <a:tr h="280592">
                <a:tc>
                  <a:txBody>
                    <a:bodyPr/>
                    <a:lstStyle/>
                    <a:p>
                      <a:pPr>
                        <a:lnSpc>
                          <a:spcPct val="115000"/>
                        </a:lnSpc>
                        <a:spcAft>
                          <a:spcPts val="0"/>
                        </a:spcAft>
                      </a:pPr>
                      <a:r>
                        <a:rPr lang="sv-SE" sz="1100" dirty="0">
                          <a:effectLst/>
                        </a:rPr>
                        <a:t>Nationella medel</a:t>
                      </a:r>
                      <a:endParaRPr lang="sv-SE" sz="1100" dirty="0">
                        <a:effectLst/>
                        <a:latin typeface="Calibri"/>
                        <a:ea typeface="Calibri"/>
                        <a:cs typeface="Times New Roman"/>
                      </a:endParaRPr>
                    </a:p>
                  </a:txBody>
                  <a:tcPr marL="68575" marR="68575" marT="0" marB="0"/>
                </a:tc>
                <a:tc>
                  <a:txBody>
                    <a:bodyPr/>
                    <a:lstStyle/>
                    <a:p>
                      <a:pPr algn="r">
                        <a:lnSpc>
                          <a:spcPct val="115000"/>
                        </a:lnSpc>
                        <a:spcAft>
                          <a:spcPts val="0"/>
                        </a:spcAft>
                      </a:pPr>
                      <a:r>
                        <a:rPr lang="sv-SE" sz="1100">
                          <a:effectLst/>
                        </a:rPr>
                        <a:t>20 595</a:t>
                      </a:r>
                      <a:endParaRPr lang="sv-SE" sz="1100">
                        <a:effectLst/>
                        <a:latin typeface="Calibri"/>
                        <a:ea typeface="Calibri"/>
                        <a:cs typeface="Times New Roman"/>
                      </a:endParaRPr>
                    </a:p>
                  </a:txBody>
                  <a:tcPr marL="68575" marR="68575" marT="0" marB="0"/>
                </a:tc>
                <a:tc>
                  <a:txBody>
                    <a:bodyPr/>
                    <a:lstStyle/>
                    <a:p>
                      <a:pPr>
                        <a:lnSpc>
                          <a:spcPct val="115000"/>
                        </a:lnSpc>
                        <a:spcAft>
                          <a:spcPts val="0"/>
                        </a:spcAft>
                      </a:pPr>
                      <a:r>
                        <a:rPr lang="sv-SE" sz="1100">
                          <a:effectLst/>
                        </a:rPr>
                        <a:t>1:18</a:t>
                      </a:r>
                      <a:endParaRPr lang="sv-SE" sz="1100">
                        <a:effectLst/>
                        <a:latin typeface="Calibri"/>
                        <a:ea typeface="Calibri"/>
                        <a:cs typeface="Times New Roman"/>
                      </a:endParaRPr>
                    </a:p>
                  </a:txBody>
                  <a:tcPr marL="68575" marR="68575" marT="0" marB="0"/>
                </a:tc>
              </a:tr>
              <a:tr h="295771">
                <a:tc>
                  <a:txBody>
                    <a:bodyPr/>
                    <a:lstStyle/>
                    <a:p>
                      <a:pPr>
                        <a:lnSpc>
                          <a:spcPct val="115000"/>
                        </a:lnSpc>
                        <a:spcAft>
                          <a:spcPts val="0"/>
                        </a:spcAft>
                      </a:pPr>
                      <a:r>
                        <a:rPr lang="sv-SE" sz="1100" dirty="0">
                          <a:effectLst/>
                        </a:rPr>
                        <a:t>EU-medel</a:t>
                      </a:r>
                      <a:endParaRPr lang="sv-SE" sz="1100" dirty="0">
                        <a:effectLst/>
                        <a:latin typeface="Calibri"/>
                        <a:ea typeface="Calibri"/>
                        <a:cs typeface="Times New Roman"/>
                      </a:endParaRPr>
                    </a:p>
                  </a:txBody>
                  <a:tcPr marL="68575" marR="68575" marT="0" marB="0"/>
                </a:tc>
                <a:tc>
                  <a:txBody>
                    <a:bodyPr/>
                    <a:lstStyle/>
                    <a:p>
                      <a:pPr algn="r">
                        <a:lnSpc>
                          <a:spcPct val="115000"/>
                        </a:lnSpc>
                        <a:spcAft>
                          <a:spcPts val="0"/>
                        </a:spcAft>
                      </a:pPr>
                      <a:r>
                        <a:rPr lang="sv-SE" sz="1100">
                          <a:effectLst/>
                        </a:rPr>
                        <a:t>14 794</a:t>
                      </a:r>
                      <a:endParaRPr lang="sv-SE" sz="1100">
                        <a:effectLst/>
                        <a:latin typeface="Calibri"/>
                        <a:ea typeface="Calibri"/>
                        <a:cs typeface="Times New Roman"/>
                      </a:endParaRPr>
                    </a:p>
                  </a:txBody>
                  <a:tcPr marL="68575" marR="68575" marT="0" marB="0"/>
                </a:tc>
                <a:tc>
                  <a:txBody>
                    <a:bodyPr/>
                    <a:lstStyle/>
                    <a:p>
                      <a:pPr>
                        <a:lnSpc>
                          <a:spcPct val="115000"/>
                        </a:lnSpc>
                        <a:spcAft>
                          <a:spcPts val="0"/>
                        </a:spcAft>
                      </a:pPr>
                      <a:r>
                        <a:rPr lang="sv-SE" sz="1100" dirty="0">
                          <a:effectLst/>
                        </a:rPr>
                        <a:t>1:19</a:t>
                      </a:r>
                      <a:endParaRPr lang="sv-SE" sz="1100" dirty="0">
                        <a:effectLst/>
                        <a:latin typeface="Calibri"/>
                        <a:ea typeface="Calibri"/>
                        <a:cs typeface="Times New Roman"/>
                      </a:endParaRPr>
                    </a:p>
                  </a:txBody>
                  <a:tcPr marL="68575" marR="68575" marT="0" marB="0"/>
                </a:tc>
              </a:tr>
              <a:tr h="295771">
                <a:tc>
                  <a:txBody>
                    <a:bodyPr/>
                    <a:lstStyle/>
                    <a:p>
                      <a:pPr>
                        <a:lnSpc>
                          <a:spcPct val="115000"/>
                        </a:lnSpc>
                        <a:spcAft>
                          <a:spcPts val="0"/>
                        </a:spcAft>
                      </a:pPr>
                      <a:r>
                        <a:rPr lang="sv-SE" sz="1100" dirty="0">
                          <a:effectLst/>
                        </a:rPr>
                        <a:t>Övrig offentlig finansiering</a:t>
                      </a:r>
                      <a:endParaRPr lang="sv-SE" sz="1100" dirty="0">
                        <a:effectLst/>
                        <a:latin typeface="Calibri"/>
                        <a:ea typeface="Calibri"/>
                        <a:cs typeface="Times New Roman"/>
                      </a:endParaRPr>
                    </a:p>
                  </a:txBody>
                  <a:tcPr marL="68575" marR="68575" marT="0" marB="0"/>
                </a:tc>
                <a:tc>
                  <a:txBody>
                    <a:bodyPr/>
                    <a:lstStyle/>
                    <a:p>
                      <a:pPr algn="r">
                        <a:lnSpc>
                          <a:spcPct val="115000"/>
                        </a:lnSpc>
                        <a:spcAft>
                          <a:spcPts val="0"/>
                        </a:spcAft>
                      </a:pPr>
                      <a:r>
                        <a:rPr lang="sv-SE" sz="1100" dirty="0" smtClean="0">
                          <a:effectLst/>
                        </a:rPr>
                        <a:t>730</a:t>
                      </a:r>
                      <a:endParaRPr lang="sv-SE" sz="1100" dirty="0">
                        <a:effectLst/>
                        <a:latin typeface="Calibri"/>
                        <a:ea typeface="Calibri"/>
                        <a:cs typeface="Times New Roman"/>
                      </a:endParaRPr>
                    </a:p>
                  </a:txBody>
                  <a:tcPr marL="68575" marR="68575" marT="0" marB="0"/>
                </a:tc>
                <a:tc>
                  <a:txBody>
                    <a:bodyPr/>
                    <a:lstStyle/>
                    <a:p>
                      <a:pPr>
                        <a:lnSpc>
                          <a:spcPct val="115000"/>
                        </a:lnSpc>
                        <a:spcAft>
                          <a:spcPts val="0"/>
                        </a:spcAft>
                      </a:pPr>
                      <a:r>
                        <a:rPr lang="sv-SE" sz="1100">
                          <a:effectLst/>
                        </a:rPr>
                        <a:t>Från kommuner m fl</a:t>
                      </a:r>
                      <a:endParaRPr lang="sv-SE" sz="1100">
                        <a:effectLst/>
                        <a:latin typeface="Calibri"/>
                        <a:ea typeface="Calibri"/>
                        <a:cs typeface="Times New Roman"/>
                      </a:endParaRPr>
                    </a:p>
                  </a:txBody>
                  <a:tcPr marL="68575" marR="68575" marT="0" marB="0"/>
                </a:tc>
              </a:tr>
              <a:tr h="295771">
                <a:tc>
                  <a:txBody>
                    <a:bodyPr/>
                    <a:lstStyle/>
                    <a:p>
                      <a:pPr>
                        <a:lnSpc>
                          <a:spcPct val="115000"/>
                        </a:lnSpc>
                        <a:spcAft>
                          <a:spcPts val="0"/>
                        </a:spcAft>
                      </a:pPr>
                      <a:r>
                        <a:rPr lang="sv-SE" sz="1100" dirty="0">
                          <a:effectLst/>
                        </a:rPr>
                        <a:t>Programbudget</a:t>
                      </a:r>
                      <a:endParaRPr lang="sv-SE" sz="1100" dirty="0">
                        <a:effectLst/>
                        <a:latin typeface="Calibri"/>
                        <a:ea typeface="Calibri"/>
                        <a:cs typeface="Times New Roman"/>
                      </a:endParaRPr>
                    </a:p>
                  </a:txBody>
                  <a:tcPr marL="68575" marR="68575" marT="0" marB="0"/>
                </a:tc>
                <a:tc>
                  <a:txBody>
                    <a:bodyPr/>
                    <a:lstStyle/>
                    <a:p>
                      <a:pPr algn="r">
                        <a:lnSpc>
                          <a:spcPct val="115000"/>
                        </a:lnSpc>
                        <a:spcAft>
                          <a:spcPts val="0"/>
                        </a:spcAft>
                      </a:pPr>
                      <a:r>
                        <a:rPr lang="sv-SE" sz="1100" dirty="0">
                          <a:effectLst/>
                        </a:rPr>
                        <a:t>36 </a:t>
                      </a:r>
                      <a:r>
                        <a:rPr lang="sv-SE" sz="1100" dirty="0" smtClean="0">
                          <a:effectLst/>
                        </a:rPr>
                        <a:t>119</a:t>
                      </a:r>
                      <a:endParaRPr lang="sv-SE" sz="1100" dirty="0">
                        <a:effectLst/>
                        <a:latin typeface="Calibri"/>
                        <a:ea typeface="Calibri"/>
                        <a:cs typeface="Times New Roman"/>
                      </a:endParaRPr>
                    </a:p>
                  </a:txBody>
                  <a:tcPr marL="68575" marR="68575" marT="0" marB="0"/>
                </a:tc>
                <a:tc>
                  <a:txBody>
                    <a:bodyPr/>
                    <a:lstStyle/>
                    <a:p>
                      <a:pPr>
                        <a:lnSpc>
                          <a:spcPct val="115000"/>
                        </a:lnSpc>
                        <a:spcAft>
                          <a:spcPts val="0"/>
                        </a:spcAft>
                      </a:pPr>
                      <a:r>
                        <a:rPr lang="sv-SE" sz="1100" dirty="0">
                          <a:effectLst/>
                        </a:rPr>
                        <a:t>Att redovisa till </a:t>
                      </a:r>
                      <a:r>
                        <a:rPr lang="sv-SE" sz="1100" dirty="0" smtClean="0">
                          <a:effectLst/>
                        </a:rPr>
                        <a:t>Kommissionen 2014</a:t>
                      </a:r>
                      <a:endParaRPr lang="sv-SE" sz="1100" dirty="0">
                        <a:effectLst/>
                        <a:latin typeface="Calibri"/>
                        <a:ea typeface="Calibri"/>
                        <a:cs typeface="Times New Roman"/>
                      </a:endParaRPr>
                    </a:p>
                  </a:txBody>
                  <a:tcPr marL="68575" marR="68575" marT="0" marB="0"/>
                </a:tc>
              </a:tr>
            </a:tbl>
          </a:graphicData>
        </a:graphic>
      </p:graphicFrame>
      <p:graphicFrame>
        <p:nvGraphicFramePr>
          <p:cNvPr id="8" name="Tabell 7"/>
          <p:cNvGraphicFramePr>
            <a:graphicFrameLocks noGrp="1"/>
          </p:cNvGraphicFramePr>
          <p:nvPr>
            <p:extLst>
              <p:ext uri="{D42A27DB-BD31-4B8C-83A1-F6EECF244321}">
                <p14:modId xmlns:p14="http://schemas.microsoft.com/office/powerpoint/2010/main" val="2482759844"/>
              </p:ext>
            </p:extLst>
          </p:nvPr>
        </p:nvGraphicFramePr>
        <p:xfrm>
          <a:off x="755650" y="3644900"/>
          <a:ext cx="7632700" cy="1439865"/>
        </p:xfrm>
        <a:graphic>
          <a:graphicData uri="http://schemas.openxmlformats.org/drawingml/2006/table">
            <a:tbl>
              <a:tblPr firstRow="1" firstCol="1" bandRow="1">
                <a:tableStyleId>{5C22544A-7EE6-4342-B048-85BDC9FD1C3A}</a:tableStyleId>
              </a:tblPr>
              <a:tblGrid>
                <a:gridCol w="3096284"/>
                <a:gridCol w="1224112"/>
                <a:gridCol w="3312304"/>
              </a:tblGrid>
              <a:tr h="287973">
                <a:tc>
                  <a:txBody>
                    <a:bodyPr/>
                    <a:lstStyle/>
                    <a:p>
                      <a:pPr>
                        <a:lnSpc>
                          <a:spcPct val="115000"/>
                        </a:lnSpc>
                        <a:spcAft>
                          <a:spcPts val="0"/>
                        </a:spcAft>
                      </a:pPr>
                      <a:r>
                        <a:rPr lang="sv-SE" sz="1100" dirty="0" smtClean="0">
                          <a:effectLst/>
                          <a:latin typeface="+mn-lt"/>
                          <a:ea typeface="+mn-ea"/>
                          <a:cs typeface="+mn-cs"/>
                        </a:rPr>
                        <a:t>2007</a:t>
                      </a:r>
                      <a:endParaRPr lang="sv-SE" sz="1100" dirty="0">
                        <a:effectLst/>
                        <a:latin typeface="Calibri"/>
                        <a:ea typeface="Calibri"/>
                        <a:cs typeface="Times New Roman"/>
                      </a:endParaRPr>
                    </a:p>
                  </a:txBody>
                  <a:tcPr marL="68579" marR="68579" marT="0" marB="0"/>
                </a:tc>
                <a:tc>
                  <a:txBody>
                    <a:bodyPr/>
                    <a:lstStyle/>
                    <a:p>
                      <a:pPr>
                        <a:lnSpc>
                          <a:spcPct val="115000"/>
                        </a:lnSpc>
                        <a:spcAft>
                          <a:spcPts val="0"/>
                        </a:spcAft>
                      </a:pPr>
                      <a:r>
                        <a:rPr lang="sv-SE" sz="1100">
                          <a:effectLst/>
                        </a:rPr>
                        <a:t>Milj SEK</a:t>
                      </a:r>
                      <a:endParaRPr lang="sv-SE" sz="1100">
                        <a:effectLst/>
                        <a:latin typeface="Calibri"/>
                        <a:ea typeface="Calibri"/>
                        <a:cs typeface="Times New Roman"/>
                      </a:endParaRPr>
                    </a:p>
                  </a:txBody>
                  <a:tcPr marL="68579" marR="68579" marT="0" marB="0"/>
                </a:tc>
                <a:tc>
                  <a:txBody>
                    <a:bodyPr/>
                    <a:lstStyle/>
                    <a:p>
                      <a:pPr>
                        <a:lnSpc>
                          <a:spcPct val="115000"/>
                        </a:lnSpc>
                        <a:spcAft>
                          <a:spcPts val="0"/>
                        </a:spcAft>
                      </a:pPr>
                      <a:r>
                        <a:rPr lang="sv-SE" sz="1100" dirty="0">
                          <a:effectLst/>
                        </a:rPr>
                        <a:t>Anslag</a:t>
                      </a:r>
                      <a:endParaRPr lang="sv-SE" sz="1100" dirty="0">
                        <a:effectLst/>
                        <a:latin typeface="Calibri"/>
                        <a:ea typeface="Calibri"/>
                        <a:cs typeface="Times New Roman"/>
                      </a:endParaRPr>
                    </a:p>
                  </a:txBody>
                  <a:tcPr marL="68579" marR="68579" marT="0" marB="0"/>
                </a:tc>
              </a:tr>
              <a:tr h="287973">
                <a:tc>
                  <a:txBody>
                    <a:bodyPr/>
                    <a:lstStyle/>
                    <a:p>
                      <a:pPr>
                        <a:lnSpc>
                          <a:spcPct val="115000"/>
                        </a:lnSpc>
                        <a:spcAft>
                          <a:spcPts val="0"/>
                        </a:spcAft>
                      </a:pPr>
                      <a:r>
                        <a:rPr lang="sv-SE" sz="1100">
                          <a:effectLst/>
                        </a:rPr>
                        <a:t>Nationella medel</a:t>
                      </a:r>
                      <a:endParaRPr lang="sv-SE" sz="1100">
                        <a:effectLst/>
                        <a:latin typeface="Calibri"/>
                        <a:ea typeface="Calibri"/>
                        <a:cs typeface="Times New Roman"/>
                      </a:endParaRPr>
                    </a:p>
                  </a:txBody>
                  <a:tcPr marL="68579" marR="68579" marT="0" marB="0"/>
                </a:tc>
                <a:tc>
                  <a:txBody>
                    <a:bodyPr/>
                    <a:lstStyle/>
                    <a:p>
                      <a:pPr algn="r">
                        <a:lnSpc>
                          <a:spcPct val="115000"/>
                        </a:lnSpc>
                        <a:spcAft>
                          <a:spcPts val="0"/>
                        </a:spcAft>
                      </a:pPr>
                      <a:r>
                        <a:rPr lang="sv-SE" sz="1100">
                          <a:effectLst/>
                        </a:rPr>
                        <a:t>17 823</a:t>
                      </a:r>
                      <a:endParaRPr lang="sv-SE" sz="1100">
                        <a:effectLst/>
                        <a:latin typeface="Calibri"/>
                        <a:ea typeface="Calibri"/>
                        <a:cs typeface="Times New Roman"/>
                      </a:endParaRPr>
                    </a:p>
                  </a:txBody>
                  <a:tcPr marL="68579" marR="68579" marT="0" marB="0"/>
                </a:tc>
                <a:tc>
                  <a:txBody>
                    <a:bodyPr/>
                    <a:lstStyle/>
                    <a:p>
                      <a:pPr>
                        <a:lnSpc>
                          <a:spcPct val="115000"/>
                        </a:lnSpc>
                        <a:spcAft>
                          <a:spcPts val="0"/>
                        </a:spcAft>
                      </a:pPr>
                      <a:r>
                        <a:rPr lang="sv-SE" sz="1100">
                          <a:effectLst/>
                        </a:rPr>
                        <a:t>Anslag 44:1</a:t>
                      </a:r>
                      <a:endParaRPr lang="sv-SE" sz="1100">
                        <a:effectLst/>
                        <a:latin typeface="Calibri"/>
                        <a:ea typeface="Calibri"/>
                        <a:cs typeface="Times New Roman"/>
                      </a:endParaRPr>
                    </a:p>
                  </a:txBody>
                  <a:tcPr marL="68579" marR="68579" marT="0" marB="0"/>
                </a:tc>
              </a:tr>
              <a:tr h="287973">
                <a:tc>
                  <a:txBody>
                    <a:bodyPr/>
                    <a:lstStyle/>
                    <a:p>
                      <a:pPr>
                        <a:lnSpc>
                          <a:spcPct val="115000"/>
                        </a:lnSpc>
                        <a:spcAft>
                          <a:spcPts val="0"/>
                        </a:spcAft>
                      </a:pPr>
                      <a:r>
                        <a:rPr lang="sv-SE" sz="1100">
                          <a:effectLst/>
                        </a:rPr>
                        <a:t>EU-medel </a:t>
                      </a:r>
                      <a:endParaRPr lang="sv-SE" sz="1100">
                        <a:effectLst/>
                        <a:latin typeface="Calibri"/>
                        <a:ea typeface="Calibri"/>
                        <a:cs typeface="Times New Roman"/>
                      </a:endParaRPr>
                    </a:p>
                  </a:txBody>
                  <a:tcPr marL="68579" marR="68579" marT="0" marB="0"/>
                </a:tc>
                <a:tc>
                  <a:txBody>
                    <a:bodyPr/>
                    <a:lstStyle/>
                    <a:p>
                      <a:pPr algn="r">
                        <a:lnSpc>
                          <a:spcPct val="115000"/>
                        </a:lnSpc>
                        <a:spcAft>
                          <a:spcPts val="0"/>
                        </a:spcAft>
                      </a:pPr>
                      <a:r>
                        <a:rPr lang="sv-SE" sz="1100" dirty="0">
                          <a:effectLst/>
                        </a:rPr>
                        <a:t>16 434</a:t>
                      </a:r>
                      <a:endParaRPr lang="sv-SE" sz="1100" dirty="0">
                        <a:effectLst/>
                        <a:latin typeface="Calibri"/>
                        <a:ea typeface="Calibri"/>
                        <a:cs typeface="Times New Roman"/>
                      </a:endParaRPr>
                    </a:p>
                  </a:txBody>
                  <a:tcPr marL="68579" marR="68579" marT="0" marB="0"/>
                </a:tc>
                <a:tc>
                  <a:txBody>
                    <a:bodyPr/>
                    <a:lstStyle/>
                    <a:p>
                      <a:pPr>
                        <a:lnSpc>
                          <a:spcPct val="115000"/>
                        </a:lnSpc>
                        <a:spcAft>
                          <a:spcPts val="0"/>
                        </a:spcAft>
                      </a:pPr>
                      <a:r>
                        <a:rPr lang="sv-SE" sz="1100" dirty="0">
                          <a:effectLst/>
                        </a:rPr>
                        <a:t>Anslag 44:2</a:t>
                      </a:r>
                      <a:endParaRPr lang="sv-SE" sz="1100" dirty="0">
                        <a:effectLst/>
                        <a:latin typeface="Calibri"/>
                        <a:ea typeface="Calibri"/>
                        <a:cs typeface="Times New Roman"/>
                      </a:endParaRPr>
                    </a:p>
                  </a:txBody>
                  <a:tcPr marL="68579" marR="68579" marT="0" marB="0"/>
                </a:tc>
              </a:tr>
              <a:tr h="287973">
                <a:tc>
                  <a:txBody>
                    <a:bodyPr/>
                    <a:lstStyle/>
                    <a:p>
                      <a:pPr>
                        <a:lnSpc>
                          <a:spcPct val="115000"/>
                        </a:lnSpc>
                        <a:spcAft>
                          <a:spcPts val="0"/>
                        </a:spcAft>
                      </a:pPr>
                      <a:r>
                        <a:rPr lang="sv-SE" sz="1100">
                          <a:effectLst/>
                        </a:rPr>
                        <a:t>Ca, Övrig off medfinansiering</a:t>
                      </a:r>
                      <a:endParaRPr lang="sv-SE" sz="1100">
                        <a:effectLst/>
                        <a:latin typeface="Calibri"/>
                        <a:ea typeface="Calibri"/>
                        <a:cs typeface="Times New Roman"/>
                      </a:endParaRPr>
                    </a:p>
                  </a:txBody>
                  <a:tcPr marL="68579" marR="68579" marT="0" marB="0"/>
                </a:tc>
                <a:tc>
                  <a:txBody>
                    <a:bodyPr/>
                    <a:lstStyle/>
                    <a:p>
                      <a:pPr algn="r">
                        <a:lnSpc>
                          <a:spcPct val="115000"/>
                        </a:lnSpc>
                        <a:spcAft>
                          <a:spcPts val="0"/>
                        </a:spcAft>
                      </a:pPr>
                      <a:r>
                        <a:rPr lang="sv-SE" sz="1100">
                          <a:effectLst/>
                        </a:rPr>
                        <a:t>1 000</a:t>
                      </a:r>
                      <a:endParaRPr lang="sv-SE" sz="1100">
                        <a:effectLst/>
                        <a:latin typeface="Calibri"/>
                        <a:ea typeface="Calibri"/>
                        <a:cs typeface="Times New Roman"/>
                      </a:endParaRPr>
                    </a:p>
                  </a:txBody>
                  <a:tcPr marL="68579" marR="68579" marT="0" marB="0"/>
                </a:tc>
                <a:tc>
                  <a:txBody>
                    <a:bodyPr/>
                    <a:lstStyle/>
                    <a:p>
                      <a:pPr>
                        <a:lnSpc>
                          <a:spcPct val="115000"/>
                        </a:lnSpc>
                        <a:spcAft>
                          <a:spcPts val="0"/>
                        </a:spcAft>
                      </a:pPr>
                      <a:r>
                        <a:rPr lang="sv-SE" sz="1100">
                          <a:effectLst/>
                        </a:rPr>
                        <a:t>Från </a:t>
                      </a:r>
                      <a:r>
                        <a:rPr lang="sv-SE" sz="1100" smtClean="0">
                          <a:effectLst/>
                        </a:rPr>
                        <a:t>kommuner m.fl.</a:t>
                      </a:r>
                      <a:endParaRPr lang="sv-SE" sz="1100">
                        <a:effectLst/>
                        <a:latin typeface="Calibri"/>
                        <a:ea typeface="Calibri"/>
                        <a:cs typeface="Times New Roman"/>
                      </a:endParaRPr>
                    </a:p>
                  </a:txBody>
                  <a:tcPr marL="68579" marR="68579" marT="0" marB="0"/>
                </a:tc>
              </a:tr>
              <a:tr h="287973">
                <a:tc>
                  <a:txBody>
                    <a:bodyPr/>
                    <a:lstStyle/>
                    <a:p>
                      <a:pPr>
                        <a:lnSpc>
                          <a:spcPct val="115000"/>
                        </a:lnSpc>
                        <a:spcAft>
                          <a:spcPts val="0"/>
                        </a:spcAft>
                      </a:pPr>
                      <a:r>
                        <a:rPr lang="sv-SE" sz="1100">
                          <a:effectLst/>
                        </a:rPr>
                        <a:t>Programbudget, inkl. öof</a:t>
                      </a:r>
                      <a:endParaRPr lang="sv-SE" sz="1100">
                        <a:effectLst/>
                        <a:latin typeface="Calibri"/>
                        <a:ea typeface="Calibri"/>
                        <a:cs typeface="Times New Roman"/>
                      </a:endParaRPr>
                    </a:p>
                  </a:txBody>
                  <a:tcPr marL="68579" marR="68579" marT="0" marB="0"/>
                </a:tc>
                <a:tc>
                  <a:txBody>
                    <a:bodyPr/>
                    <a:lstStyle/>
                    <a:p>
                      <a:pPr algn="r">
                        <a:lnSpc>
                          <a:spcPct val="115000"/>
                        </a:lnSpc>
                        <a:spcAft>
                          <a:spcPts val="0"/>
                        </a:spcAft>
                      </a:pPr>
                      <a:r>
                        <a:rPr lang="sv-SE" sz="1100" dirty="0">
                          <a:effectLst/>
                        </a:rPr>
                        <a:t>35 257</a:t>
                      </a:r>
                      <a:endParaRPr lang="sv-SE" sz="1100" dirty="0">
                        <a:effectLst/>
                        <a:latin typeface="Calibri"/>
                        <a:ea typeface="Calibri"/>
                        <a:cs typeface="Times New Roman"/>
                      </a:endParaRPr>
                    </a:p>
                  </a:txBody>
                  <a:tcPr marL="68579" marR="68579" marT="0" marB="0"/>
                </a:tc>
                <a:tc>
                  <a:txBody>
                    <a:bodyPr/>
                    <a:lstStyle/>
                    <a:p>
                      <a:pPr>
                        <a:lnSpc>
                          <a:spcPct val="115000"/>
                        </a:lnSpc>
                        <a:spcAft>
                          <a:spcPts val="0"/>
                        </a:spcAft>
                      </a:pPr>
                      <a:r>
                        <a:rPr lang="sv-SE" sz="1100" dirty="0" smtClean="0">
                          <a:effectLst/>
                        </a:rPr>
                        <a:t>Redovisades</a:t>
                      </a:r>
                      <a:r>
                        <a:rPr lang="sv-SE" sz="1100" baseline="0" dirty="0" smtClean="0">
                          <a:effectLst/>
                        </a:rPr>
                        <a:t> </a:t>
                      </a:r>
                      <a:r>
                        <a:rPr lang="sv-SE" sz="1100" dirty="0" smtClean="0">
                          <a:effectLst/>
                        </a:rPr>
                        <a:t>till </a:t>
                      </a:r>
                      <a:r>
                        <a:rPr lang="sv-SE" sz="1100" dirty="0">
                          <a:effectLst/>
                        </a:rPr>
                        <a:t>Kommissionen juli 2007</a:t>
                      </a:r>
                      <a:endParaRPr lang="sv-SE" sz="1100" dirty="0">
                        <a:effectLst/>
                        <a:latin typeface="Calibri"/>
                        <a:ea typeface="Calibri"/>
                        <a:cs typeface="Times New Roman"/>
                      </a:endParaRPr>
                    </a:p>
                  </a:txBody>
                  <a:tcPr marL="68579" marR="68579" marT="0" marB="0"/>
                </a:tc>
              </a:tr>
            </a:tbl>
          </a:graphicData>
        </a:graphic>
      </p:graphicFrame>
    </p:spTree>
    <p:extLst>
      <p:ext uri="{BB962C8B-B14F-4D97-AF65-F5344CB8AC3E}">
        <p14:creationId xmlns:p14="http://schemas.microsoft.com/office/powerpoint/2010/main" val="88712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2362200" y="550863"/>
            <a:ext cx="67818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mtClean="0"/>
              <a:t>Stöd öppna att söka</a:t>
            </a:r>
            <a:endParaRPr lang="sv-SE" dirty="0"/>
          </a:p>
        </p:txBody>
      </p:sp>
      <p:sp>
        <p:nvSpPr>
          <p:cNvPr id="6" name="Platshållare för innehåll 2"/>
          <p:cNvSpPr txBox="1">
            <a:spLocks/>
          </p:cNvSpPr>
          <p:nvPr/>
        </p:nvSpPr>
        <p:spPr>
          <a:xfrm>
            <a:off x="2362200" y="1828800"/>
            <a:ext cx="67818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mtClean="0"/>
              <a:t>Investeringsstöd lantbruk – nya stallplatser</a:t>
            </a:r>
          </a:p>
          <a:p>
            <a:r>
              <a:rPr lang="sv-SE" smtClean="0"/>
              <a:t>Bredband (Ca 90MSEK)</a:t>
            </a:r>
            <a:endParaRPr lang="sv-SE" dirty="0"/>
          </a:p>
        </p:txBody>
      </p:sp>
    </p:spTree>
    <p:extLst>
      <p:ext uri="{BB962C8B-B14F-4D97-AF65-F5344CB8AC3E}">
        <p14:creationId xmlns:p14="http://schemas.microsoft.com/office/powerpoint/2010/main" val="3692701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0"/>
          <p:cNvSpPr txBox="1">
            <a:spLocks/>
          </p:cNvSpPr>
          <p:nvPr/>
        </p:nvSpPr>
        <p:spPr>
          <a:xfrm>
            <a:off x="539750" y="353425"/>
            <a:ext cx="6985000" cy="647701"/>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pPr>
            <a:r>
              <a:rPr lang="sv-SE" sz="2800" smtClean="0"/>
              <a:t>Två sorters stöd 	</a:t>
            </a:r>
            <a:endParaRPr lang="sv-SE" sz="2800" dirty="0"/>
          </a:p>
        </p:txBody>
      </p:sp>
      <p:sp>
        <p:nvSpPr>
          <p:cNvPr id="3" name="Shape 51"/>
          <p:cNvSpPr txBox="1">
            <a:spLocks/>
          </p:cNvSpPr>
          <p:nvPr/>
        </p:nvSpPr>
        <p:spPr>
          <a:xfrm>
            <a:off x="452047" y="1043570"/>
            <a:ext cx="8239906" cy="4887749"/>
          </a:xfrm>
          <a:prstGeom prst="rect">
            <a:avLst/>
          </a:prstGeom>
        </p:spPr>
        <p:txBody>
          <a:bodyPr lIns="0" tIns="0" rIns="0" bIns="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0035" indent="-280035" defTabSz="896111">
              <a:buClr>
                <a:srgbClr val="FF1300"/>
              </a:buClr>
              <a:buSzPct val="120000"/>
              <a:buFont typeface="Arial"/>
              <a:buChar char="•"/>
              <a:defRPr sz="1800"/>
            </a:pPr>
            <a:r>
              <a:rPr lang="sv-SE" sz="1568" dirty="0" smtClean="0"/>
              <a:t>Företagsstöd – investeringsstöd – företag med mindre än 10 anställda </a:t>
            </a:r>
          </a:p>
          <a:p>
            <a:pPr marL="822991" lvl="1" indent="-280035" defTabSz="896111">
              <a:buSzPct val="80000"/>
              <a:buFont typeface="Arial"/>
              <a:buChar char="•"/>
              <a:defRPr sz="1800"/>
            </a:pPr>
            <a:r>
              <a:rPr lang="sv-SE" sz="1568" dirty="0" smtClean="0">
                <a:latin typeface="Tahoma"/>
                <a:ea typeface="Tahoma"/>
                <a:cs typeface="Tahoma"/>
                <a:sym typeface="Tahoma"/>
              </a:rPr>
              <a:t>Jordbruksinvesteringar – mjölkrobot, lösdriftstall </a:t>
            </a:r>
          </a:p>
          <a:p>
            <a:pPr marL="822991" lvl="1" indent="-280035" defTabSz="896111">
              <a:buSzPct val="80000"/>
              <a:buFont typeface="Arial"/>
              <a:buChar char="•"/>
              <a:defRPr sz="1800"/>
            </a:pPr>
            <a:r>
              <a:rPr lang="sv-SE" sz="1568" dirty="0" smtClean="0">
                <a:latin typeface="Tahoma"/>
                <a:ea typeface="Tahoma"/>
                <a:cs typeface="Tahoma"/>
                <a:sym typeface="Tahoma"/>
              </a:rPr>
              <a:t>Turismsatsningar – nybyggnation av uthyrningsstugor, upplevelseturism</a:t>
            </a:r>
          </a:p>
          <a:p>
            <a:pPr marL="822991" lvl="1" indent="-280035" defTabSz="896111">
              <a:buSzPct val="80000"/>
              <a:buFont typeface="Arial"/>
              <a:buChar char="•"/>
              <a:defRPr sz="1800"/>
            </a:pPr>
            <a:r>
              <a:rPr lang="sv-SE" sz="1568" dirty="0" smtClean="0">
                <a:latin typeface="Tahoma"/>
                <a:ea typeface="Tahoma"/>
                <a:cs typeface="Tahoma"/>
                <a:sym typeface="Tahoma"/>
              </a:rPr>
              <a:t>Gårdsförsäljning, tillverkningsindustri , CNC-maskiner</a:t>
            </a:r>
          </a:p>
          <a:p>
            <a:pPr marL="822991" lvl="1" indent="-280035" defTabSz="896111">
              <a:buSzPct val="80000"/>
              <a:buFont typeface="Arial"/>
              <a:buChar char="•"/>
              <a:defRPr sz="1800"/>
            </a:pPr>
            <a:r>
              <a:rPr lang="sv-SE" sz="1568" dirty="0" smtClean="0">
                <a:latin typeface="Tahoma"/>
                <a:ea typeface="Tahoma"/>
                <a:cs typeface="Tahoma"/>
                <a:sym typeface="Tahoma"/>
              </a:rPr>
              <a:t>Klimatsatsningar</a:t>
            </a:r>
          </a:p>
          <a:p>
            <a:pPr marL="822991" lvl="1" indent="-280035" defTabSz="896111">
              <a:buSzPct val="80000"/>
              <a:buFont typeface="Arial"/>
              <a:buChar char="•"/>
              <a:defRPr sz="1800"/>
            </a:pPr>
            <a:r>
              <a:rPr lang="sv-SE" sz="1568" dirty="0" smtClean="0">
                <a:latin typeface="Tahoma"/>
                <a:ea typeface="Tahoma"/>
                <a:cs typeface="Tahoma"/>
                <a:sym typeface="Tahoma"/>
              </a:rPr>
              <a:t>? - du vet mer!</a:t>
            </a:r>
          </a:p>
          <a:p>
            <a:pPr marL="822991" lvl="1" indent="-280035" defTabSz="896111">
              <a:buSzPct val="80000"/>
              <a:buFont typeface="Arial"/>
              <a:buChar char="•"/>
              <a:defRPr sz="1800"/>
            </a:pPr>
            <a:endParaRPr lang="sv-SE" sz="1568" dirty="0" smtClean="0">
              <a:latin typeface="Tahoma"/>
              <a:ea typeface="Tahoma"/>
              <a:cs typeface="Tahoma"/>
              <a:sym typeface="Tahoma"/>
            </a:endParaRPr>
          </a:p>
          <a:p>
            <a:pPr marL="822991" lvl="1" indent="-280035" defTabSz="896111">
              <a:buSzPct val="80000"/>
              <a:buFont typeface="Arial"/>
              <a:buChar char="•"/>
              <a:defRPr sz="1800"/>
            </a:pPr>
            <a:r>
              <a:rPr lang="sv-SE" sz="1568" dirty="0" smtClean="0">
                <a:latin typeface="Tahoma"/>
                <a:ea typeface="Tahoma"/>
                <a:cs typeface="Tahoma"/>
                <a:sym typeface="Tahoma"/>
              </a:rPr>
              <a:t>40 % i stöd – resten privata medel </a:t>
            </a:r>
          </a:p>
          <a:p>
            <a:pPr marL="0" lvl="1" indent="542956" defTabSz="896111">
              <a:defRPr sz="1800"/>
            </a:pPr>
            <a:endParaRPr lang="sv-SE" sz="1568" dirty="0" smtClean="0">
              <a:latin typeface="Tahoma"/>
              <a:ea typeface="Tahoma"/>
              <a:cs typeface="Tahoma"/>
              <a:sym typeface="Tahoma"/>
            </a:endParaRPr>
          </a:p>
          <a:p>
            <a:pPr marL="280035" indent="-280035" defTabSz="896111">
              <a:buClr>
                <a:srgbClr val="FF1300"/>
              </a:buClr>
              <a:buSzPct val="120000"/>
              <a:buFont typeface="Arial"/>
              <a:buChar char="•"/>
              <a:defRPr sz="1800"/>
            </a:pPr>
            <a:r>
              <a:rPr lang="sv-SE" sz="1568" dirty="0" smtClean="0"/>
              <a:t>Projektstöd  - i syfte att gagna fler än den enskilde</a:t>
            </a:r>
          </a:p>
          <a:p>
            <a:pPr marL="822991" lvl="1" indent="-280035" defTabSz="896111">
              <a:buSzPct val="80000"/>
              <a:buFont typeface="Arial"/>
              <a:buChar char="•"/>
              <a:defRPr sz="1800"/>
            </a:pPr>
            <a:r>
              <a:rPr lang="sv-SE" sz="1568" dirty="0" smtClean="0">
                <a:latin typeface="Tahoma"/>
                <a:ea typeface="Tahoma"/>
                <a:cs typeface="Tahoma"/>
                <a:sym typeface="Tahoma"/>
              </a:rPr>
              <a:t>Kompetensutveckling för företagen på landsbygden</a:t>
            </a:r>
          </a:p>
          <a:p>
            <a:pPr marL="822991" lvl="1" indent="-280035" defTabSz="896111">
              <a:buSzPct val="80000"/>
              <a:buFont typeface="Arial"/>
              <a:buChar char="•"/>
              <a:defRPr sz="1800"/>
            </a:pPr>
            <a:r>
              <a:rPr lang="sv-SE" sz="1568" dirty="0" smtClean="0">
                <a:latin typeface="Tahoma"/>
                <a:ea typeface="Tahoma"/>
                <a:cs typeface="Tahoma"/>
                <a:sym typeface="Tahoma"/>
              </a:rPr>
              <a:t>Bredbandsutbyggnad på landsbygden </a:t>
            </a:r>
          </a:p>
          <a:p>
            <a:pPr marL="822991" lvl="1" indent="-280035" defTabSz="896111">
              <a:buSzPct val="80000"/>
              <a:buFont typeface="Arial"/>
              <a:buChar char="•"/>
              <a:defRPr sz="1800"/>
            </a:pPr>
            <a:r>
              <a:rPr lang="sv-SE" sz="1568" dirty="0" smtClean="0">
                <a:latin typeface="Tahoma"/>
                <a:ea typeface="Tahoma"/>
                <a:cs typeface="Tahoma"/>
                <a:sym typeface="Tahoma"/>
              </a:rPr>
              <a:t>Utvecklings och Samarbetsprojekt – vandringsleder, lekplatser, utomhusmatlagning</a:t>
            </a:r>
          </a:p>
          <a:p>
            <a:pPr marL="822991" lvl="1" indent="-280035" defTabSz="896111">
              <a:buSzPct val="80000"/>
              <a:buFont typeface="Arial"/>
              <a:buChar char="•"/>
              <a:defRPr sz="1800"/>
            </a:pPr>
            <a:r>
              <a:rPr lang="sv-SE" sz="1568" dirty="0" smtClean="0">
                <a:latin typeface="Tahoma"/>
                <a:ea typeface="Tahoma"/>
                <a:cs typeface="Tahoma"/>
                <a:sym typeface="Tahoma"/>
              </a:rPr>
              <a:t>Investeringsprojekt i synnerhet! </a:t>
            </a:r>
          </a:p>
          <a:p>
            <a:pPr marL="0" lvl="1" indent="542956" defTabSz="896111">
              <a:defRPr sz="1800"/>
            </a:pPr>
            <a:endParaRPr lang="sv-SE" sz="1568" dirty="0" smtClean="0">
              <a:latin typeface="Tahoma"/>
              <a:ea typeface="Tahoma"/>
              <a:cs typeface="Tahoma"/>
              <a:sym typeface="Tahoma"/>
            </a:endParaRPr>
          </a:p>
          <a:p>
            <a:pPr marL="822991" lvl="1" indent="-280035" defTabSz="896111">
              <a:buSzPct val="80000"/>
              <a:buFont typeface="Arial"/>
              <a:buChar char="•"/>
              <a:defRPr sz="1800"/>
            </a:pPr>
            <a:r>
              <a:rPr lang="sv-SE" sz="1568" dirty="0" smtClean="0">
                <a:latin typeface="Tahoma"/>
                <a:ea typeface="Tahoma"/>
                <a:cs typeface="Tahoma"/>
                <a:sym typeface="Tahoma"/>
              </a:rPr>
              <a:t>Inte klart vilken nivå av stöd (50-100%?) – medfinansiering kan krävas </a:t>
            </a:r>
            <a:endParaRPr lang="sv-SE" sz="1568" dirty="0">
              <a:latin typeface="Tahoma"/>
              <a:ea typeface="Tahoma"/>
              <a:cs typeface="Tahoma"/>
              <a:sym typeface="Tahoma"/>
            </a:endParaRPr>
          </a:p>
        </p:txBody>
      </p:sp>
    </p:spTree>
    <p:extLst>
      <p:ext uri="{BB962C8B-B14F-4D97-AF65-F5344CB8AC3E}">
        <p14:creationId xmlns:p14="http://schemas.microsoft.com/office/powerpoint/2010/main" val="234156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3"/>
          <p:cNvSpPr txBox="1">
            <a:spLocks/>
          </p:cNvSpPr>
          <p:nvPr/>
        </p:nvSpPr>
        <p:spPr>
          <a:xfrm>
            <a:off x="591715" y="270269"/>
            <a:ext cx="6985001" cy="647701"/>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pPr>
            <a:r>
              <a:rPr lang="nn-NO" sz="2800" smtClean="0"/>
              <a:t>Bondepaketet 26,5 Mdkr av 36,1</a:t>
            </a:r>
            <a:endParaRPr lang="nn-NO" sz="2800" dirty="0"/>
          </a:p>
        </p:txBody>
      </p:sp>
      <p:sp>
        <p:nvSpPr>
          <p:cNvPr id="3" name="Shape 54"/>
          <p:cNvSpPr txBox="1">
            <a:spLocks/>
          </p:cNvSpPr>
          <p:nvPr/>
        </p:nvSpPr>
        <p:spPr>
          <a:xfrm>
            <a:off x="539750" y="1340768"/>
            <a:ext cx="8136705" cy="4104356"/>
          </a:xfrm>
          <a:prstGeom prst="rect">
            <a:avLst/>
          </a:prstGeom>
        </p:spPr>
        <p:txBody>
          <a:bodyPr lIns="0" tIns="0" rIns="0" bIns="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Clr>
                <a:srgbClr val="FF1300"/>
              </a:buClr>
              <a:buSzPct val="120000"/>
              <a:buFont typeface="Arial"/>
              <a:buChar char="•"/>
              <a:defRPr sz="1800"/>
            </a:pPr>
            <a:r>
              <a:rPr lang="sv-SE" sz="1600" smtClean="0"/>
              <a:t>Investeringsstöd </a:t>
            </a:r>
          </a:p>
          <a:p>
            <a:pPr marL="285750" indent="-285750">
              <a:buClr>
                <a:srgbClr val="FF1300"/>
              </a:buClr>
              <a:buSzPct val="120000"/>
              <a:buFont typeface="Arial"/>
              <a:buChar char="•"/>
              <a:defRPr sz="1800"/>
            </a:pPr>
            <a:r>
              <a:rPr lang="sv-SE" sz="1600" smtClean="0"/>
              <a:t>Startstöd </a:t>
            </a:r>
          </a:p>
          <a:p>
            <a:pPr marL="285750" indent="-285750">
              <a:buClr>
                <a:srgbClr val="FF1300"/>
              </a:buClr>
              <a:buSzPct val="120000"/>
              <a:buFont typeface="Arial"/>
              <a:buChar char="•"/>
              <a:defRPr sz="1800"/>
            </a:pPr>
            <a:r>
              <a:rPr lang="sv-SE" sz="1600" smtClean="0"/>
              <a:t>Kompetensutveckling (miljöpåverkan ska begränsas, innovationer prioriteras)</a:t>
            </a:r>
          </a:p>
          <a:p>
            <a:pPr marL="285750" indent="-285750">
              <a:buClr>
                <a:srgbClr val="FF1300"/>
              </a:buClr>
              <a:buSzPct val="120000"/>
              <a:buFont typeface="Arial"/>
              <a:buChar char="•"/>
              <a:defRPr sz="1800"/>
            </a:pPr>
            <a:r>
              <a:rPr lang="sv-SE" sz="1600" smtClean="0"/>
              <a:t>Samarbete och innovation </a:t>
            </a:r>
          </a:p>
          <a:p>
            <a:pPr marL="0" indent="0">
              <a:defRPr sz="1800"/>
            </a:pPr>
            <a:endParaRPr lang="sv-SE" sz="1600" smtClean="0"/>
          </a:p>
          <a:p>
            <a:pPr marL="285750" indent="-285750">
              <a:buClr>
                <a:srgbClr val="FF1300"/>
              </a:buClr>
              <a:buSzPct val="120000"/>
              <a:buFont typeface="Arial"/>
              <a:buChar char="•"/>
              <a:defRPr sz="1800"/>
            </a:pPr>
            <a:r>
              <a:rPr lang="sv-SE" sz="1600" smtClean="0"/>
              <a:t>Kompensationsbidrag</a:t>
            </a:r>
          </a:p>
          <a:p>
            <a:pPr marL="285750" indent="-285750">
              <a:buClr>
                <a:srgbClr val="FF1300"/>
              </a:buClr>
              <a:buSzPct val="120000"/>
              <a:buFont typeface="Arial"/>
              <a:buChar char="•"/>
              <a:defRPr sz="1800"/>
            </a:pPr>
            <a:r>
              <a:rPr lang="sv-SE" sz="1600" smtClean="0"/>
              <a:t>Djurvälfärd</a:t>
            </a:r>
          </a:p>
          <a:p>
            <a:pPr marL="285750" indent="-285750">
              <a:buClr>
                <a:srgbClr val="FF1300"/>
              </a:buClr>
              <a:buSzPct val="120000"/>
              <a:buFont typeface="Arial"/>
              <a:buChar char="•"/>
              <a:defRPr sz="1800"/>
            </a:pPr>
            <a:r>
              <a:rPr lang="sv-SE" sz="1600" smtClean="0"/>
              <a:t>Ekologiskt jordbruk</a:t>
            </a:r>
          </a:p>
          <a:p>
            <a:pPr marL="285750" indent="-285750">
              <a:buClr>
                <a:srgbClr val="FF1300"/>
              </a:buClr>
              <a:buSzPct val="120000"/>
              <a:buFont typeface="Arial"/>
              <a:buChar char="•"/>
              <a:defRPr sz="1800"/>
            </a:pPr>
            <a:r>
              <a:rPr lang="sv-SE" sz="1600" smtClean="0"/>
              <a:t>Miljö- och klimatvänligt jordbruk</a:t>
            </a:r>
            <a:endParaRPr lang="sv-SE" sz="1600"/>
          </a:p>
        </p:txBody>
      </p:sp>
      <p:pic>
        <p:nvPicPr>
          <p:cNvPr id="4" name="image8.jpeg" descr="C:\Users\helena.liljergren@lansstyrelsen.se\Desktop\JPGAktivabönder20141107 (2).jpg"/>
          <p:cNvPicPr>
            <a:picLocks/>
          </p:cNvPicPr>
          <p:nvPr/>
        </p:nvPicPr>
        <p:blipFill>
          <a:blip r:embed="rId2">
            <a:extLst/>
          </a:blip>
          <a:stretch>
            <a:fillRect/>
          </a:stretch>
        </p:blipFill>
        <p:spPr>
          <a:xfrm>
            <a:off x="4018859" y="2385669"/>
            <a:ext cx="4931483" cy="3523080"/>
          </a:xfrm>
          <a:prstGeom prst="rect">
            <a:avLst/>
          </a:prstGeom>
          <a:ln w="12700">
            <a:miter lim="400000"/>
          </a:ln>
        </p:spPr>
      </p:pic>
    </p:spTree>
    <p:extLst>
      <p:ext uri="{BB962C8B-B14F-4D97-AF65-F5344CB8AC3E}">
        <p14:creationId xmlns:p14="http://schemas.microsoft.com/office/powerpoint/2010/main" val="353128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7"/>
          <p:cNvSpPr txBox="1">
            <a:spLocks/>
          </p:cNvSpPr>
          <p:nvPr/>
        </p:nvSpPr>
        <p:spPr>
          <a:xfrm>
            <a:off x="539750" y="765175"/>
            <a:ext cx="6985000" cy="647700"/>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pPr>
            <a:r>
              <a:rPr lang="sv-SE" sz="2800" dirty="0" smtClean="0"/>
              <a:t>Modern landsbygd</a:t>
            </a:r>
            <a:endParaRPr lang="sv-SE" sz="2800" dirty="0"/>
          </a:p>
        </p:txBody>
      </p:sp>
      <p:sp>
        <p:nvSpPr>
          <p:cNvPr id="3" name="Shape 58"/>
          <p:cNvSpPr txBox="1">
            <a:spLocks/>
          </p:cNvSpPr>
          <p:nvPr/>
        </p:nvSpPr>
        <p:spPr>
          <a:xfrm>
            <a:off x="539750" y="1690503"/>
            <a:ext cx="6985000" cy="3816351"/>
          </a:xfrm>
          <a:prstGeom prst="rect">
            <a:avLst/>
          </a:prstGeom>
        </p:spPr>
        <p:txBody>
          <a:bodyPr lIns="0" tIns="0" rIns="0" bIns="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05255">
              <a:defRPr sz="1800"/>
            </a:pPr>
            <a:r>
              <a:rPr lang="sv-SE" sz="1584" b="1" dirty="0" smtClean="0"/>
              <a:t>Bredband</a:t>
            </a:r>
          </a:p>
          <a:p>
            <a:pPr marL="282892" indent="-282892" defTabSz="905255">
              <a:buClr>
                <a:srgbClr val="FF1300"/>
              </a:buClr>
              <a:buSzPct val="120000"/>
              <a:buFont typeface="Arial"/>
              <a:buChar char="•"/>
              <a:defRPr sz="1800"/>
            </a:pPr>
            <a:r>
              <a:rPr lang="sv-SE" sz="1584" dirty="0" smtClean="0"/>
              <a:t>3,2 miljarder kr  - Fördubbling på bredband</a:t>
            </a:r>
          </a:p>
          <a:p>
            <a:pPr marL="282892" indent="-282892" defTabSz="905255">
              <a:buClr>
                <a:srgbClr val="FF1300"/>
              </a:buClr>
              <a:buSzPct val="120000"/>
              <a:buFont typeface="Arial"/>
              <a:buChar char="•"/>
              <a:defRPr sz="1800"/>
            </a:pPr>
            <a:r>
              <a:rPr lang="sv-SE" sz="1584" dirty="0" smtClean="0"/>
              <a:t>Hämta hem kunskap via webben</a:t>
            </a:r>
          </a:p>
          <a:p>
            <a:pPr marL="282892" indent="-282892" defTabSz="905255">
              <a:buClr>
                <a:srgbClr val="FF1300"/>
              </a:buClr>
              <a:buSzPct val="120000"/>
              <a:buFont typeface="Arial"/>
              <a:buChar char="•"/>
              <a:defRPr sz="1800"/>
            </a:pPr>
            <a:r>
              <a:rPr lang="sv-SE" sz="1584" dirty="0" smtClean="0"/>
              <a:t>Där de kommersiella krafterna ej bygger ut</a:t>
            </a:r>
          </a:p>
          <a:p>
            <a:pPr marL="0" indent="0" defTabSz="905255">
              <a:defRPr sz="1800"/>
            </a:pPr>
            <a:r>
              <a:rPr lang="sv-SE" sz="1584" b="1" dirty="0" smtClean="0"/>
              <a:t>Service</a:t>
            </a:r>
          </a:p>
          <a:p>
            <a:pPr marL="282892" indent="-282892" defTabSz="905255">
              <a:buClr>
                <a:srgbClr val="FF1300"/>
              </a:buClr>
              <a:buSzPct val="120000"/>
              <a:buFont typeface="Arial"/>
              <a:buChar char="•"/>
              <a:defRPr sz="1800"/>
            </a:pPr>
            <a:r>
              <a:rPr lang="sv-SE" sz="1584" dirty="0" smtClean="0"/>
              <a:t>Öronmärker pengar för service både kommersiell och icke kommersiell </a:t>
            </a:r>
          </a:p>
          <a:p>
            <a:pPr marL="282892" indent="-282892" defTabSz="905255">
              <a:buClr>
                <a:srgbClr val="FF1300"/>
              </a:buClr>
              <a:buSzPct val="120000"/>
              <a:buFont typeface="Arial"/>
              <a:buChar char="•"/>
              <a:defRPr sz="1800"/>
            </a:pPr>
            <a:r>
              <a:rPr lang="sv-SE" sz="1584" dirty="0" smtClean="0"/>
              <a:t>Upprätthålla – Bibehålla – utveckla service på landsbygden </a:t>
            </a:r>
          </a:p>
          <a:p>
            <a:pPr marL="282892" indent="-282892" defTabSz="905255">
              <a:buClr>
                <a:srgbClr val="FF1300"/>
              </a:buClr>
              <a:buSzPct val="120000"/>
              <a:buFont typeface="Arial"/>
              <a:buChar char="•"/>
              <a:defRPr sz="1800"/>
            </a:pPr>
            <a:r>
              <a:rPr lang="sv-SE" sz="1584" dirty="0" smtClean="0"/>
              <a:t>Bedriva verksamhet och kunna bo i hela Sverige</a:t>
            </a:r>
          </a:p>
          <a:p>
            <a:pPr marL="0" indent="0" defTabSz="905255">
              <a:defRPr sz="1800"/>
            </a:pPr>
            <a:r>
              <a:rPr lang="sv-SE" sz="1584" b="1" dirty="0" smtClean="0"/>
              <a:t>Aktiv landsbygd</a:t>
            </a:r>
          </a:p>
          <a:p>
            <a:pPr marL="282892" indent="-282892" defTabSz="905255">
              <a:buClr>
                <a:srgbClr val="FF1300"/>
              </a:buClr>
              <a:buSzPct val="120000"/>
              <a:buFont typeface="Arial"/>
              <a:buChar char="•"/>
              <a:defRPr sz="1800"/>
            </a:pPr>
            <a:r>
              <a:rPr lang="sv-SE" sz="1584" dirty="0" smtClean="0"/>
              <a:t>Landsbygden - attraktiv för den som är ung </a:t>
            </a:r>
          </a:p>
          <a:p>
            <a:pPr marL="282892" indent="-282892" defTabSz="905255">
              <a:buClr>
                <a:srgbClr val="FF1300"/>
              </a:buClr>
              <a:buSzPct val="120000"/>
              <a:buFont typeface="Arial"/>
              <a:buChar char="•"/>
              <a:defRPr sz="1800"/>
            </a:pPr>
            <a:r>
              <a:rPr lang="sv-SE" sz="1584" dirty="0" smtClean="0"/>
              <a:t>Förutsätter en annan offentlig aktör (kommunen)  </a:t>
            </a:r>
          </a:p>
          <a:p>
            <a:pPr marL="282892" indent="-282892" defTabSz="905255">
              <a:buClr>
                <a:srgbClr val="FF1300"/>
              </a:buClr>
              <a:buSzPct val="120000"/>
              <a:buFont typeface="Arial"/>
              <a:buChar char="•"/>
              <a:defRPr sz="1800"/>
            </a:pPr>
            <a:r>
              <a:rPr lang="sv-SE" sz="1584" dirty="0" smtClean="0"/>
              <a:t>Fritidsgårdar, fotbollsplaner  </a:t>
            </a:r>
            <a:endParaRPr lang="sv-SE" sz="1584" dirty="0"/>
          </a:p>
        </p:txBody>
      </p:sp>
      <p:pic>
        <p:nvPicPr>
          <p:cNvPr id="4" name="image10.jpeg" descr="G:\6 - Areella näringar\60\602 Stöd till landsbygdsutvecklingsåtgärder\Information - Idébank\Koncept\JPG Lönsamma livskraftiga företag 20151105.jpg"/>
          <p:cNvPicPr/>
          <p:nvPr/>
        </p:nvPicPr>
        <p:blipFill>
          <a:blip r:embed="rId2">
            <a:extLst/>
          </a:blip>
          <a:stretch>
            <a:fillRect/>
          </a:stretch>
        </p:blipFill>
        <p:spPr>
          <a:xfrm>
            <a:off x="4860032" y="0"/>
            <a:ext cx="4111385" cy="3180668"/>
          </a:xfrm>
          <a:prstGeom prst="rect">
            <a:avLst/>
          </a:prstGeom>
          <a:ln w="12700">
            <a:miter lim="400000"/>
          </a:ln>
        </p:spPr>
      </p:pic>
    </p:spTree>
    <p:extLst>
      <p:ext uri="{BB962C8B-B14F-4D97-AF65-F5344CB8AC3E}">
        <p14:creationId xmlns:p14="http://schemas.microsoft.com/office/powerpoint/2010/main" val="158426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3"/>
          <p:cNvSpPr txBox="1">
            <a:spLocks/>
          </p:cNvSpPr>
          <p:nvPr/>
        </p:nvSpPr>
        <p:spPr>
          <a:xfrm>
            <a:off x="539750" y="765175"/>
            <a:ext cx="6985000" cy="647700"/>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pPr>
            <a:r>
              <a:rPr lang="sv-SE" sz="2800" smtClean="0"/>
              <a:t>Din ansökan kommer att poängsättas</a:t>
            </a:r>
            <a:endParaRPr lang="sv-SE" sz="2800" dirty="0"/>
          </a:p>
        </p:txBody>
      </p:sp>
      <p:sp>
        <p:nvSpPr>
          <p:cNvPr id="3" name="Shape 74"/>
          <p:cNvSpPr txBox="1">
            <a:spLocks/>
          </p:cNvSpPr>
          <p:nvPr/>
        </p:nvSpPr>
        <p:spPr>
          <a:xfrm>
            <a:off x="459248" y="1533066"/>
            <a:ext cx="7488636" cy="4320506"/>
          </a:xfrm>
          <a:prstGeom prst="rect">
            <a:avLst/>
          </a:prstGeom>
        </p:spPr>
        <p:txBody>
          <a:bodyPr lIns="0" tIns="0" rIns="0" bIns="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58591" indent="-158591" defTabSz="822959">
              <a:buClr>
                <a:srgbClr val="FF1300"/>
              </a:buClr>
              <a:buSzPct val="120000"/>
              <a:buFont typeface="Arial"/>
              <a:buChar char="•"/>
              <a:defRPr sz="1800"/>
            </a:pPr>
            <a:r>
              <a:rPr lang="sv-SE" sz="1440" dirty="0" smtClean="0"/>
              <a:t>Nationell prioritering  Regional prioritering </a:t>
            </a:r>
          </a:p>
          <a:p>
            <a:pPr marL="158591" indent="-158591" defTabSz="822959">
              <a:defRPr sz="1800"/>
            </a:pPr>
            <a:r>
              <a:rPr lang="sv-SE" sz="1440" dirty="0" smtClean="0"/>
              <a:t>		Nationella prioriteringar </a:t>
            </a:r>
            <a:r>
              <a:rPr lang="sv-SE" sz="1440" dirty="0" err="1" smtClean="0"/>
              <a:t>xxxx</a:t>
            </a:r>
            <a:endParaRPr lang="sv-SE" sz="1440" dirty="0" smtClean="0"/>
          </a:p>
          <a:p>
            <a:pPr marL="158591" indent="-158591" defTabSz="822959">
              <a:defRPr sz="1800"/>
            </a:pPr>
            <a:r>
              <a:rPr lang="sv-SE" sz="1440" dirty="0" smtClean="0"/>
              <a:t>		Regionala prioriteringar </a:t>
            </a:r>
            <a:r>
              <a:rPr lang="sv-SE" sz="1440" dirty="0" err="1" smtClean="0"/>
              <a:t>zzzzz</a:t>
            </a:r>
            <a:endParaRPr lang="sv-SE" sz="1440" dirty="0" smtClean="0"/>
          </a:p>
          <a:p>
            <a:pPr marL="158591" indent="-158591" defTabSz="822959">
              <a:defRPr sz="1800"/>
            </a:pPr>
            <a:r>
              <a:rPr lang="sv-SE" sz="1440" dirty="0" smtClean="0"/>
              <a:t> </a:t>
            </a:r>
          </a:p>
          <a:p>
            <a:pPr marL="257175" indent="-158591" defTabSz="822959">
              <a:buClr>
                <a:srgbClr val="FF1300"/>
              </a:buClr>
              <a:buSzPct val="120000"/>
              <a:buFont typeface="Arial"/>
              <a:buChar char="•"/>
              <a:defRPr sz="1800"/>
            </a:pPr>
            <a:r>
              <a:rPr lang="sv-SE" sz="1440" dirty="0" smtClean="0"/>
              <a:t>Handläggning sker först  när programmet är mer detaljerat (sommar 2015)</a:t>
            </a:r>
          </a:p>
          <a:p>
            <a:pPr marL="257175" indent="-158591" defTabSz="822959">
              <a:buClr>
                <a:srgbClr val="FF1300"/>
              </a:buClr>
              <a:buSzPct val="120000"/>
              <a:buFont typeface="Arial"/>
              <a:buChar char="•"/>
              <a:defRPr sz="1800"/>
            </a:pPr>
            <a:r>
              <a:rPr lang="sv-SE" sz="1440" dirty="0" smtClean="0"/>
              <a:t>Beslut  först när EU har beslutat programmet (hösten 2015)</a:t>
            </a:r>
          </a:p>
          <a:p>
            <a:pPr marL="257175" indent="-158591" defTabSz="822959">
              <a:buClr>
                <a:srgbClr val="FF1300"/>
              </a:buClr>
              <a:buSzPct val="120000"/>
              <a:buFont typeface="Arial"/>
              <a:buChar char="•"/>
              <a:defRPr sz="1800"/>
            </a:pPr>
            <a:endParaRPr lang="sv-SE" sz="1440" dirty="0" smtClean="0"/>
          </a:p>
          <a:p>
            <a:pPr marL="257175" indent="-158591" defTabSz="822959">
              <a:buClr>
                <a:srgbClr val="FF1300"/>
              </a:buClr>
              <a:buSzPct val="120000"/>
              <a:buFont typeface="Arial"/>
              <a:buChar char="•"/>
              <a:defRPr sz="1800"/>
            </a:pPr>
            <a:r>
              <a:rPr lang="sv-SE" sz="1440" dirty="0" smtClean="0"/>
              <a:t>Du får starta på egen risk </a:t>
            </a:r>
            <a:r>
              <a:rPr lang="sv-SE" sz="1440" u="sng" dirty="0" smtClean="0"/>
              <a:t>efter att du har lämnat in en ansökan </a:t>
            </a:r>
          </a:p>
          <a:p>
            <a:pPr marL="257175" indent="-158591" defTabSz="822959">
              <a:buClr>
                <a:srgbClr val="FF1300"/>
              </a:buClr>
              <a:buSzPct val="120000"/>
              <a:buFont typeface="Arial"/>
              <a:buChar char="•"/>
              <a:defRPr sz="1800"/>
            </a:pPr>
            <a:r>
              <a:rPr lang="sv-SE" sz="1440" dirty="0" smtClean="0"/>
              <a:t>Du får komplettera din ansökan allt eftersom</a:t>
            </a:r>
          </a:p>
          <a:p>
            <a:pPr marL="257175" indent="-158591" defTabSz="822959">
              <a:buClr>
                <a:srgbClr val="FF1300"/>
              </a:buClr>
              <a:buSzPct val="120000"/>
              <a:buFont typeface="Arial"/>
              <a:buChar char="•"/>
              <a:defRPr sz="1800"/>
            </a:pPr>
            <a:endParaRPr lang="sv-SE" sz="1440" dirty="0" smtClean="0"/>
          </a:p>
          <a:p>
            <a:pPr marL="257175" indent="-257175" defTabSz="822959">
              <a:buClr>
                <a:srgbClr val="FF1300"/>
              </a:buClr>
              <a:buSzPct val="120000"/>
              <a:buFont typeface="Arial"/>
              <a:buChar char="•"/>
              <a:defRPr sz="1800"/>
            </a:pPr>
            <a:r>
              <a:rPr lang="sv-SE" sz="1440" dirty="0" smtClean="0"/>
              <a:t>Inga nivåer är beslutade </a:t>
            </a:r>
          </a:p>
          <a:p>
            <a:pPr marL="487278" lvl="1" indent="-144378" defTabSz="822959">
              <a:buSzPct val="100000"/>
              <a:buFont typeface="Arial" panose="020B0604020202020204" pitchFamily="34" charset="0"/>
              <a:buChar char="•"/>
              <a:defRPr sz="1800"/>
            </a:pPr>
            <a:r>
              <a:rPr lang="sv-SE" sz="1440" dirty="0" smtClean="0"/>
              <a:t>Förslag är 40% i stöd rörande investeringsstöd </a:t>
            </a:r>
          </a:p>
          <a:p>
            <a:pPr marL="487278" lvl="1" indent="-144378" defTabSz="822959">
              <a:buSzPct val="100000"/>
              <a:buFont typeface="Arial" panose="020B0604020202020204" pitchFamily="34" charset="0"/>
              <a:buChar char="•"/>
              <a:defRPr sz="1800"/>
            </a:pPr>
            <a:r>
              <a:rPr lang="sv-SE" sz="1440" dirty="0" smtClean="0"/>
              <a:t>Förslag är 60 % till stöd för bredband</a:t>
            </a:r>
          </a:p>
          <a:p>
            <a:pPr marL="487278" lvl="1" indent="-144378" defTabSz="822959">
              <a:buSzPct val="100000"/>
              <a:buFont typeface="Arial" panose="020B0604020202020204" pitchFamily="34" charset="0"/>
              <a:buChar char="•"/>
              <a:defRPr sz="1800"/>
            </a:pPr>
            <a:endParaRPr lang="sv-SE" sz="1440" dirty="0" smtClean="0"/>
          </a:p>
          <a:p>
            <a:pPr marL="257175" indent="-257175" defTabSz="822959">
              <a:buClr>
                <a:srgbClr val="FF1300"/>
              </a:buClr>
              <a:buSzPct val="120000"/>
              <a:buFont typeface="Arial"/>
              <a:buChar char="•"/>
              <a:defRPr sz="1800"/>
            </a:pPr>
            <a:r>
              <a:rPr lang="sv-SE" sz="1440" dirty="0" smtClean="0"/>
              <a:t>Fördelning av medel  ej klar</a:t>
            </a:r>
          </a:p>
          <a:p>
            <a:pPr marL="0" indent="0" defTabSz="822959">
              <a:buNone/>
              <a:defRPr sz="1800"/>
            </a:pPr>
            <a:endParaRPr lang="sv-SE" sz="1440" dirty="0"/>
          </a:p>
        </p:txBody>
      </p:sp>
    </p:spTree>
    <p:extLst>
      <p:ext uri="{BB962C8B-B14F-4D97-AF65-F5344CB8AC3E}">
        <p14:creationId xmlns:p14="http://schemas.microsoft.com/office/powerpoint/2010/main" val="14472905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28 januari Landsbygdsprogrammet Ljungb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617</Words>
  <Application>Microsoft Office PowerPoint</Application>
  <PresentationFormat>Bildspel på skärmen (4:3)</PresentationFormat>
  <Paragraphs>165</Paragraphs>
  <Slides>13</Slides>
  <Notes>1</Notes>
  <HiddenSlides>0</HiddenSlides>
  <MMClips>0</MMClips>
  <ScaleCrop>false</ScaleCrop>
  <HeadingPairs>
    <vt:vector size="4" baseType="variant">
      <vt:variant>
        <vt:lpstr>Tema</vt:lpstr>
      </vt:variant>
      <vt:variant>
        <vt:i4>2</vt:i4>
      </vt:variant>
      <vt:variant>
        <vt:lpstr>Bildrubriker</vt:lpstr>
      </vt:variant>
      <vt:variant>
        <vt:i4>13</vt:i4>
      </vt:variant>
    </vt:vector>
  </HeadingPairs>
  <TitlesOfParts>
    <vt:vector size="15" baseType="lpstr">
      <vt:lpstr>Office-tema</vt:lpstr>
      <vt:lpstr>Presentation 28 januari Landsbygdsprogrammet Ljungby</vt:lpstr>
      <vt:lpstr>PowerPoint-presentation</vt:lpstr>
      <vt:lpstr>Landsbygdsprogrammet  2014-2020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Meijer</dc:creator>
  <cp:lastModifiedBy>Karlsson Allan</cp:lastModifiedBy>
  <cp:revision>7</cp:revision>
  <dcterms:created xsi:type="dcterms:W3CDTF">2015-01-28T07:58:51Z</dcterms:created>
  <dcterms:modified xsi:type="dcterms:W3CDTF">2015-06-02T15:11:04Z</dcterms:modified>
</cp:coreProperties>
</file>